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80" r:id="rId3"/>
    <p:sldId id="283" r:id="rId4"/>
    <p:sldId id="281" r:id="rId5"/>
    <p:sldId id="285" r:id="rId6"/>
    <p:sldId id="282" r:id="rId7"/>
    <p:sldId id="259" r:id="rId8"/>
    <p:sldId id="260" r:id="rId9"/>
    <p:sldId id="261" r:id="rId10"/>
    <p:sldId id="262" r:id="rId11"/>
    <p:sldId id="263" r:id="rId12"/>
    <p:sldId id="264" r:id="rId13"/>
    <p:sldId id="273" r:id="rId14"/>
    <p:sldId id="274" r:id="rId15"/>
    <p:sldId id="275" r:id="rId16"/>
    <p:sldId id="284" r:id="rId17"/>
    <p:sldId id="286" r:id="rId18"/>
    <p:sldId id="279" r:id="rId19"/>
  </p:sldIdLst>
  <p:sldSz cx="18288000" cy="10287000"/>
  <p:notesSz cx="6858000" cy="9144000"/>
  <p:embeddedFontLst>
    <p:embeddedFont>
      <p:font typeface="DM Sans" pitchFamily="2" charset="0"/>
      <p:regular r:id="rId21"/>
      <p:bold r:id="rId22"/>
      <p:italic r:id="rId23"/>
      <p:boldItalic r:id="rId24"/>
    </p:embeddedFont>
    <p:embeddedFont>
      <p:font typeface="Montserrat" panose="00000500000000000000" pitchFamily="2" charset="0"/>
      <p:regular r:id="rId25"/>
      <p:bold r:id="rId26"/>
      <p:italic r:id="rId27"/>
      <p:boldItalic r:id="rId28"/>
    </p:embeddedFont>
    <p:embeddedFont>
      <p:font typeface="Oswald" panose="00000500000000000000" pitchFamily="2" charset="0"/>
      <p:regular r:id="rId29"/>
      <p:bold r:id="rId30"/>
    </p:embeddedFont>
    <p:embeddedFont>
      <p:font typeface="Sansita" panose="020B0604020202020204" charset="0"/>
      <p:regular r:id="rId31"/>
      <p:bold r:id="rId32"/>
      <p:italic r:id="rId33"/>
      <p:boldItalic r:id="rId34"/>
    </p:embeddedFont>
    <p:embeddedFont>
      <p:font typeface="Sitka Display"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1" d="100"/>
          <a:sy n="41" d="100"/>
        </p:scale>
        <p:origin x="820" y="2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presProps" Target="presProps.xml"/><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97e5e4c707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3" name="Google Shape;323;g297e5e4c707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10d0e811c4_3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 name="Google Shape;136;g310d0e811c4_3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10d0e811c4_3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g310d0e811c4_3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618443e5c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g2618443e5c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10d0e811c4_3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6" name="Google Shape;166;g310d0e811c4_3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297e5e4c707_3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Frontend</a:t>
            </a:r>
            <a:endParaRPr/>
          </a:p>
        </p:txBody>
      </p:sp>
      <p:sp>
        <p:nvSpPr>
          <p:cNvPr id="176" name="Google Shape;176;g297e5e4c707_3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9613a0b562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g29613a0b562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297e5e4c707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7" name="Google Shape;307;g297e5e4c707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hyperlink" Target="https://www.youtube.com/watch?v=_u-PaJCpwiU&amp;list=PLu0W_9lII9ai6fAMHp-acBmJONT7Y4BSG" TargetMode="External"/><Relationship Id="rId4" Type="http://schemas.openxmlformats.org/officeDocument/2006/relationships/hyperlink" Target="https://www.youtube.com/watch?v=7wnove7K-ZQ&amp;list=PLu0W_9lII9agwh1XjRt242xIpHhPT2llg"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www.ngdc.noaa.gov/hazard/hazards.shtml"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p:nvPr/>
        </p:nvSpPr>
        <p:spPr>
          <a:xfrm rot="10800000">
            <a:off x="-1645920" y="0"/>
            <a:ext cx="19933920" cy="10287000"/>
          </a:xfrm>
          <a:custGeom>
            <a:avLst/>
            <a:gdLst/>
            <a:ahLst/>
            <a:cxnLst/>
            <a:rect l="l" t="t" r="r" b="b"/>
            <a:pathLst>
              <a:path w="18288000" h="10287000" extrusionOk="0">
                <a:moveTo>
                  <a:pt x="18288000" y="10287000"/>
                </a:moveTo>
                <a:lnTo>
                  <a:pt x="0" y="10287000"/>
                </a:lnTo>
                <a:lnTo>
                  <a:pt x="0" y="0"/>
                </a:lnTo>
                <a:lnTo>
                  <a:pt x="18288000" y="0"/>
                </a:lnTo>
                <a:lnTo>
                  <a:pt x="18288000" y="10287000"/>
                </a:lnTo>
                <a:close/>
              </a:path>
            </a:pathLst>
          </a:custGeom>
          <a:blipFill rotWithShape="1">
            <a:blip r:embed="rId3">
              <a:alphaModFix/>
            </a:blip>
            <a:stretch>
              <a:fillRect t="-38885" b="-38883"/>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 name="Google Shape;85;p13"/>
          <p:cNvSpPr/>
          <p:nvPr/>
        </p:nvSpPr>
        <p:spPr>
          <a:xfrm rot="7659121">
            <a:off x="14663270" y="6664556"/>
            <a:ext cx="4399528" cy="2903777"/>
          </a:xfrm>
          <a:custGeom>
            <a:avLst/>
            <a:gdLst/>
            <a:ahLst/>
            <a:cxnLst/>
            <a:rect l="l" t="t" r="r" b="b"/>
            <a:pathLst>
              <a:path w="7629294" h="7828566" extrusionOk="0">
                <a:moveTo>
                  <a:pt x="0" y="0"/>
                </a:moveTo>
                <a:lnTo>
                  <a:pt x="7629294" y="0"/>
                </a:lnTo>
                <a:lnTo>
                  <a:pt x="7629294" y="7828566"/>
                </a:lnTo>
                <a:lnTo>
                  <a:pt x="0" y="7828566"/>
                </a:lnTo>
                <a:lnTo>
                  <a:pt x="0" y="0"/>
                </a:lnTo>
                <a:close/>
              </a:path>
            </a:pathLst>
          </a:custGeom>
          <a:blipFill rotWithShape="1">
            <a:blip r:embed="rId4">
              <a:alphaModFix/>
            </a:blip>
            <a:stretch>
              <a:fillRect l="-40166" t="-169599" r="-3324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 name="Google Shape;86;p13"/>
          <p:cNvSpPr/>
          <p:nvPr/>
        </p:nvSpPr>
        <p:spPr>
          <a:xfrm>
            <a:off x="-5" y="0"/>
            <a:ext cx="5764568"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4">
              <a:alphaModFix/>
            </a:blip>
            <a:stretch>
              <a:fillRect l="-56516"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87" name="Google Shape;87;p13"/>
          <p:cNvGrpSpPr/>
          <p:nvPr/>
        </p:nvGrpSpPr>
        <p:grpSpPr>
          <a:xfrm>
            <a:off x="3941125" y="2756851"/>
            <a:ext cx="10405676" cy="4773609"/>
            <a:chOff x="0" y="-19050"/>
            <a:chExt cx="2009516" cy="831900"/>
          </a:xfrm>
        </p:grpSpPr>
        <p:sp>
          <p:nvSpPr>
            <p:cNvPr id="88" name="Google Shape;88;p13"/>
            <p:cNvSpPr/>
            <p:nvPr/>
          </p:nvSpPr>
          <p:spPr>
            <a:xfrm>
              <a:off x="0" y="0"/>
              <a:ext cx="2009516" cy="812800"/>
            </a:xfrm>
            <a:custGeom>
              <a:avLst/>
              <a:gdLst/>
              <a:ahLst/>
              <a:cxnLst/>
              <a:rect l="l" t="t" r="r" b="b"/>
              <a:pathLst>
                <a:path w="2009516" h="812800" extrusionOk="0">
                  <a:moveTo>
                    <a:pt x="0" y="0"/>
                  </a:moveTo>
                  <a:lnTo>
                    <a:pt x="2009516" y="0"/>
                  </a:lnTo>
                  <a:lnTo>
                    <a:pt x="2009516" y="812800"/>
                  </a:lnTo>
                  <a:lnTo>
                    <a:pt x="0" y="812800"/>
                  </a:lnTo>
                  <a:close/>
                </a:path>
              </a:pathLst>
            </a:custGeom>
            <a:solidFill>
              <a:srgbClr val="000000">
                <a:alpha val="0"/>
              </a:srgbClr>
            </a:solidFill>
            <a:ln w="38100" cap="sq" cmpd="sng">
              <a:solidFill>
                <a:srgbClr val="328130"/>
              </a:solidFill>
              <a:prstDash val="solid"/>
              <a:miter lim="8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 name="Google Shape;89;p13"/>
            <p:cNvSpPr txBox="1"/>
            <p:nvPr/>
          </p:nvSpPr>
          <p:spPr>
            <a:xfrm>
              <a:off x="0" y="-19050"/>
              <a:ext cx="812700" cy="831900"/>
            </a:xfrm>
            <a:prstGeom prst="rect">
              <a:avLst/>
            </a:prstGeom>
            <a:noFill/>
            <a:ln>
              <a:noFill/>
            </a:ln>
          </p:spPr>
          <p:txBody>
            <a:bodyPr spcFirstLastPara="1" wrap="square" lIns="50800" tIns="50800" rIns="50800" bIns="50800" anchor="ctr" anchorCtr="0">
              <a:noAutofit/>
            </a:bodyPr>
            <a:lstStyle/>
            <a:p>
              <a:pPr marL="0" marR="0" lvl="0" indent="0" algn="ctr" rtl="0">
                <a:lnSpc>
                  <a:spcPct val="158833"/>
                </a:lnSpc>
                <a:spcBef>
                  <a:spcPts val="0"/>
                </a:spcBef>
                <a:spcAft>
                  <a:spcPts val="0"/>
                </a:spcAft>
                <a:buNone/>
              </a:pPr>
              <a:endParaRPr sz="1800">
                <a:solidFill>
                  <a:schemeClr val="dk1"/>
                </a:solidFill>
                <a:latin typeface="Calibri"/>
                <a:ea typeface="Calibri"/>
                <a:cs typeface="Calibri"/>
                <a:sym typeface="Calibri"/>
              </a:endParaRPr>
            </a:p>
          </p:txBody>
        </p:sp>
      </p:grpSp>
      <p:sp>
        <p:nvSpPr>
          <p:cNvPr id="90" name="Google Shape;90;p13"/>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5">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 name="Google Shape;91;p13"/>
          <p:cNvSpPr txBox="1"/>
          <p:nvPr/>
        </p:nvSpPr>
        <p:spPr>
          <a:xfrm>
            <a:off x="4236300" y="3114325"/>
            <a:ext cx="9815400" cy="4247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9199" b="1" dirty="0">
                <a:solidFill>
                  <a:srgbClr val="231F20"/>
                </a:solidFill>
                <a:latin typeface="Oswald"/>
                <a:ea typeface="Oswald"/>
                <a:cs typeface="Oswald"/>
                <a:sym typeface="Oswald"/>
              </a:rPr>
              <a:t>NO LIMIT LIVING</a:t>
            </a:r>
            <a:endParaRPr sz="9199" b="1" dirty="0">
              <a:solidFill>
                <a:srgbClr val="231F20"/>
              </a:solidFill>
              <a:latin typeface="Oswald"/>
              <a:ea typeface="Oswald"/>
              <a:cs typeface="Oswald"/>
              <a:sym typeface="Oswald"/>
            </a:endParaRPr>
          </a:p>
          <a:p>
            <a:pPr marL="0" marR="0" lvl="0" indent="0" algn="ctr" rtl="0">
              <a:lnSpc>
                <a:spcPct val="100000"/>
              </a:lnSpc>
              <a:spcBef>
                <a:spcPts val="0"/>
              </a:spcBef>
              <a:spcAft>
                <a:spcPts val="0"/>
              </a:spcAft>
              <a:buNone/>
            </a:pPr>
            <a:r>
              <a:rPr lang="en-US" sz="9199" b="1" dirty="0">
                <a:solidFill>
                  <a:srgbClr val="328130"/>
                </a:solidFill>
                <a:latin typeface="Oswald"/>
                <a:ea typeface="Oswald"/>
                <a:cs typeface="Oswald"/>
                <a:sym typeface="Oswald"/>
              </a:rPr>
              <a:t>X</a:t>
            </a:r>
            <a:endParaRPr sz="9199" b="1" dirty="0">
              <a:solidFill>
                <a:srgbClr val="328130"/>
              </a:solidFill>
              <a:latin typeface="Oswald"/>
              <a:ea typeface="Oswald"/>
              <a:cs typeface="Oswald"/>
              <a:sym typeface="Oswald"/>
            </a:endParaRPr>
          </a:p>
          <a:p>
            <a:pPr marL="0" marR="0" lvl="0" indent="0" algn="ctr" rtl="0">
              <a:lnSpc>
                <a:spcPct val="100000"/>
              </a:lnSpc>
              <a:spcBef>
                <a:spcPts val="0"/>
              </a:spcBef>
              <a:spcAft>
                <a:spcPts val="0"/>
              </a:spcAft>
              <a:buNone/>
            </a:pPr>
            <a:r>
              <a:rPr lang="en-US" sz="9199" b="1" dirty="0">
                <a:solidFill>
                  <a:srgbClr val="231F20"/>
                </a:solidFill>
                <a:latin typeface="Oswald"/>
                <a:ea typeface="Oswald"/>
                <a:cs typeface="Oswald"/>
                <a:sym typeface="Oswald"/>
              </a:rPr>
              <a:t>DATA MINE</a:t>
            </a:r>
            <a:endParaRPr dirty="0"/>
          </a:p>
        </p:txBody>
      </p:sp>
      <p:sp>
        <p:nvSpPr>
          <p:cNvPr id="92" name="Google Shape;92;p13"/>
          <p:cNvSpPr txBox="1"/>
          <p:nvPr/>
        </p:nvSpPr>
        <p:spPr>
          <a:xfrm>
            <a:off x="4093475" y="7693266"/>
            <a:ext cx="10101000" cy="648319"/>
          </a:xfrm>
          <a:prstGeom prst="rect">
            <a:avLst/>
          </a:prstGeom>
          <a:noFill/>
          <a:ln>
            <a:noFill/>
          </a:ln>
        </p:spPr>
        <p:txBody>
          <a:bodyPr spcFirstLastPara="1" wrap="square" lIns="0" tIns="0" rIns="0" bIns="0" anchor="t" anchorCtr="0">
            <a:spAutoFit/>
          </a:bodyPr>
          <a:lstStyle/>
          <a:p>
            <a:pPr marL="0" marR="0" lvl="0" indent="0" algn="ctr" rtl="0">
              <a:lnSpc>
                <a:spcPct val="137995"/>
              </a:lnSpc>
              <a:spcBef>
                <a:spcPts val="0"/>
              </a:spcBef>
              <a:spcAft>
                <a:spcPts val="0"/>
              </a:spcAft>
              <a:buNone/>
            </a:pPr>
            <a:r>
              <a:rPr lang="en-US" sz="3053" b="1" dirty="0">
                <a:solidFill>
                  <a:srgbClr val="231F20"/>
                </a:solidFill>
                <a:latin typeface="Montserrat"/>
                <a:ea typeface="Montserrat"/>
                <a:cs typeface="Montserrat"/>
                <a:sym typeface="Montserrat"/>
              </a:rPr>
              <a:t>07/11/2024</a:t>
            </a:r>
            <a:endParaRPr dirty="0"/>
          </a:p>
        </p:txBody>
      </p:sp>
      <p:sp>
        <p:nvSpPr>
          <p:cNvPr id="93" name="Google Shape;93;p13"/>
          <p:cNvSpPr txBox="1"/>
          <p:nvPr/>
        </p:nvSpPr>
        <p:spPr>
          <a:xfrm>
            <a:off x="6042494" y="9641781"/>
            <a:ext cx="6203012" cy="325987"/>
          </a:xfrm>
          <a:prstGeom prst="rect">
            <a:avLst/>
          </a:prstGeom>
          <a:noFill/>
          <a:ln>
            <a:noFill/>
          </a:ln>
        </p:spPr>
        <p:txBody>
          <a:bodyPr spcFirstLastPara="1" wrap="square" lIns="0" tIns="0" rIns="0" bIns="0" anchor="t" anchorCtr="0">
            <a:spAutoFit/>
          </a:bodyPr>
          <a:lstStyle/>
          <a:p>
            <a:pPr marL="0" marR="0" lvl="0" indent="0" algn="ctr" rtl="0">
              <a:lnSpc>
                <a:spcPct val="137980"/>
              </a:lnSpc>
              <a:spcBef>
                <a:spcPts val="0"/>
              </a:spcBef>
              <a:spcAft>
                <a:spcPts val="0"/>
              </a:spcAft>
              <a:buNone/>
            </a:pPr>
            <a:r>
              <a:rPr lang="en-US" sz="1535" b="1" dirty="0">
                <a:solidFill>
                  <a:srgbClr val="66A25F"/>
                </a:solidFill>
                <a:latin typeface="Montserrat"/>
                <a:ea typeface="Montserrat"/>
                <a:cs typeface="Montserrat"/>
                <a:sym typeface="Montserrat"/>
              </a:rPr>
              <a:t>© 2024 NO LIMIT LIVING, LLC. ALL RIGHTS RESERVED.</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Shape 157"/>
        <p:cNvGrpSpPr/>
        <p:nvPr/>
      </p:nvGrpSpPr>
      <p:grpSpPr>
        <a:xfrm>
          <a:off x="0" y="0"/>
          <a:ext cx="0" cy="0"/>
          <a:chOff x="0" y="0"/>
          <a:chExt cx="0" cy="0"/>
        </a:xfrm>
      </p:grpSpPr>
      <p:sp>
        <p:nvSpPr>
          <p:cNvPr id="158" name="Google Shape;158;p19"/>
          <p:cNvSpPr/>
          <p:nvPr/>
        </p:nvSpPr>
        <p:spPr>
          <a:xfrm>
            <a:off x="-1" y="0"/>
            <a:ext cx="5774486"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56519"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9" name="Google Shape;159;p19"/>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4">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0" name="Google Shape;160;p19"/>
          <p:cNvSpPr/>
          <p:nvPr/>
        </p:nvSpPr>
        <p:spPr>
          <a:xfrm rot="-3687601">
            <a:off x="612879" y="6438890"/>
            <a:ext cx="4390719" cy="5789261"/>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105807" b="-5956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1" name="Google Shape;161;p19"/>
          <p:cNvSpPr txBox="1"/>
          <p:nvPr/>
        </p:nvSpPr>
        <p:spPr>
          <a:xfrm>
            <a:off x="1077739" y="857250"/>
            <a:ext cx="16132500" cy="1698927"/>
          </a:xfrm>
          <a:prstGeom prst="rect">
            <a:avLst/>
          </a:prstGeom>
          <a:noFill/>
          <a:ln>
            <a:noFill/>
          </a:ln>
        </p:spPr>
        <p:txBody>
          <a:bodyPr spcFirstLastPara="1" wrap="square" lIns="0" tIns="0" rIns="0" bIns="0" anchor="t" anchorCtr="0">
            <a:spAutoFit/>
          </a:bodyPr>
          <a:lstStyle/>
          <a:p>
            <a:pPr marL="0" marR="0" lvl="0" indent="0" algn="ctr" rtl="0">
              <a:lnSpc>
                <a:spcPct val="138002"/>
              </a:lnSpc>
              <a:spcBef>
                <a:spcPts val="0"/>
              </a:spcBef>
              <a:spcAft>
                <a:spcPts val="0"/>
              </a:spcAft>
              <a:buNone/>
            </a:pPr>
            <a:r>
              <a:rPr lang="en-US" sz="4000" b="1" i="0" dirty="0">
                <a:effectLst/>
                <a:latin typeface="Aptos" panose="020B0004020202020204" pitchFamily="34" charset="0"/>
              </a:rPr>
              <a:t> Event Types by Indirect Injuries and Deaths</a:t>
            </a:r>
            <a:br>
              <a:rPr lang="en-US" sz="4000" b="1" i="0" dirty="0">
                <a:effectLst/>
                <a:latin typeface="Aptos" panose="020B0004020202020204" pitchFamily="34" charset="0"/>
              </a:rPr>
            </a:br>
            <a:endParaRPr sz="4000" b="1" dirty="0">
              <a:solidFill>
                <a:srgbClr val="231F20"/>
              </a:solidFill>
              <a:latin typeface="Aptos" panose="020B0004020202020204" pitchFamily="34" charset="0"/>
              <a:ea typeface="Oswald"/>
              <a:cs typeface="Oswald"/>
              <a:sym typeface="Oswald"/>
            </a:endParaRPr>
          </a:p>
        </p:txBody>
      </p:sp>
      <p:pic>
        <p:nvPicPr>
          <p:cNvPr id="4" name="Picture 3">
            <a:extLst>
              <a:ext uri="{FF2B5EF4-FFF2-40B4-BE49-F238E27FC236}">
                <a16:creationId xmlns:a16="http://schemas.microsoft.com/office/drawing/2014/main" id="{BC5FFBFB-4249-0482-4BB0-0B69A6559FD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7755" y="2634759"/>
            <a:ext cx="11599024" cy="695941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Shape 167"/>
        <p:cNvGrpSpPr/>
        <p:nvPr/>
      </p:nvGrpSpPr>
      <p:grpSpPr>
        <a:xfrm>
          <a:off x="0" y="0"/>
          <a:ext cx="0" cy="0"/>
          <a:chOff x="0" y="0"/>
          <a:chExt cx="0" cy="0"/>
        </a:xfrm>
      </p:grpSpPr>
      <p:sp>
        <p:nvSpPr>
          <p:cNvPr id="168" name="Google Shape;168;p20"/>
          <p:cNvSpPr/>
          <p:nvPr/>
        </p:nvSpPr>
        <p:spPr>
          <a:xfrm>
            <a:off x="-1" y="0"/>
            <a:ext cx="5774486"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56519"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9" name="Google Shape;169;p20"/>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4">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0" name="Google Shape;170;p20"/>
          <p:cNvSpPr/>
          <p:nvPr/>
        </p:nvSpPr>
        <p:spPr>
          <a:xfrm rot="-3687601">
            <a:off x="612879" y="6438890"/>
            <a:ext cx="4390719" cy="5789261"/>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105807" b="-5956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1" name="Google Shape;171;p20"/>
          <p:cNvSpPr txBox="1"/>
          <p:nvPr/>
        </p:nvSpPr>
        <p:spPr>
          <a:xfrm>
            <a:off x="1077750" y="857250"/>
            <a:ext cx="16132500" cy="1572300"/>
          </a:xfrm>
          <a:prstGeom prst="rect">
            <a:avLst/>
          </a:prstGeom>
          <a:noFill/>
          <a:ln>
            <a:noFill/>
          </a:ln>
        </p:spPr>
        <p:txBody>
          <a:bodyPr spcFirstLastPara="1" wrap="square" lIns="0" tIns="0" rIns="0" bIns="0" anchor="t" anchorCtr="0">
            <a:noAutofit/>
          </a:bodyPr>
          <a:lstStyle/>
          <a:p>
            <a:pPr marL="0" marR="0" lvl="0" indent="0" algn="ctr" rtl="0">
              <a:lnSpc>
                <a:spcPct val="138002"/>
              </a:lnSpc>
              <a:spcBef>
                <a:spcPts val="0"/>
              </a:spcBef>
              <a:spcAft>
                <a:spcPts val="0"/>
              </a:spcAft>
              <a:buNone/>
            </a:pPr>
            <a:endParaRPr sz="9981" b="1" dirty="0">
              <a:solidFill>
                <a:srgbClr val="231F20"/>
              </a:solidFill>
              <a:latin typeface="Oswald"/>
              <a:ea typeface="Oswald"/>
              <a:cs typeface="Oswald"/>
              <a:sym typeface="Oswald"/>
            </a:endParaRPr>
          </a:p>
        </p:txBody>
      </p:sp>
      <p:sp>
        <p:nvSpPr>
          <p:cNvPr id="172" name="Google Shape;172;p20"/>
          <p:cNvSpPr txBox="1"/>
          <p:nvPr/>
        </p:nvSpPr>
        <p:spPr>
          <a:xfrm>
            <a:off x="3136675" y="3721375"/>
            <a:ext cx="13077900" cy="46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4700" i="1" dirty="0">
              <a:latin typeface="Oswald"/>
              <a:ea typeface="Oswald"/>
              <a:cs typeface="Oswald"/>
              <a:sym typeface="Oswald"/>
            </a:endParaRPr>
          </a:p>
        </p:txBody>
      </p:sp>
      <p:sp>
        <p:nvSpPr>
          <p:cNvPr id="173" name="Google Shape;173;p20"/>
          <p:cNvSpPr txBox="1"/>
          <p:nvPr/>
        </p:nvSpPr>
        <p:spPr>
          <a:xfrm>
            <a:off x="2605050" y="1186250"/>
            <a:ext cx="13077900" cy="75007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4000" b="1" i="0" dirty="0">
                <a:effectLst/>
                <a:latin typeface="Aptos" panose="020B0004020202020204" pitchFamily="34" charset="0"/>
              </a:rPr>
              <a:t>Property and Crop Damage</a:t>
            </a:r>
            <a:br>
              <a:rPr lang="en-IN" sz="4000" b="1" i="0" dirty="0">
                <a:effectLst/>
                <a:latin typeface="Aptos" panose="020B0004020202020204" pitchFamily="34" charset="0"/>
              </a:rPr>
            </a:br>
            <a:endParaRPr sz="4000" b="1" dirty="0">
              <a:latin typeface="Aptos" panose="020B0004020202020204" pitchFamily="34" charset="0"/>
              <a:ea typeface="Oswald"/>
              <a:cs typeface="Oswald"/>
              <a:sym typeface="Oswald"/>
            </a:endParaRPr>
          </a:p>
        </p:txBody>
      </p:sp>
      <p:pic>
        <p:nvPicPr>
          <p:cNvPr id="2" name="Picture 1">
            <a:extLst>
              <a:ext uri="{FF2B5EF4-FFF2-40B4-BE49-F238E27FC236}">
                <a16:creationId xmlns:a16="http://schemas.microsoft.com/office/drawing/2014/main" id="{06857454-71FC-60DD-7378-02DC0043E5C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95855" y="2324525"/>
            <a:ext cx="11481653" cy="688899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Shape 177"/>
        <p:cNvGrpSpPr/>
        <p:nvPr/>
      </p:nvGrpSpPr>
      <p:grpSpPr>
        <a:xfrm>
          <a:off x="0" y="0"/>
          <a:ext cx="0" cy="0"/>
          <a:chOff x="0" y="0"/>
          <a:chExt cx="0" cy="0"/>
        </a:xfrm>
      </p:grpSpPr>
      <p:sp>
        <p:nvSpPr>
          <p:cNvPr id="178" name="Google Shape;178;p21"/>
          <p:cNvSpPr/>
          <p:nvPr/>
        </p:nvSpPr>
        <p:spPr>
          <a:xfrm flipH="1">
            <a:off x="13618786" y="0"/>
            <a:ext cx="4669213" cy="4629150"/>
          </a:xfrm>
          <a:custGeom>
            <a:avLst/>
            <a:gdLst/>
            <a:ahLst/>
            <a:cxnLst/>
            <a:rect l="l" t="t" r="r" b="b"/>
            <a:pathLst>
              <a:path w="9022634" h="9258300" extrusionOk="0">
                <a:moveTo>
                  <a:pt x="9022634" y="0"/>
                </a:moveTo>
                <a:lnTo>
                  <a:pt x="0" y="0"/>
                </a:lnTo>
                <a:lnTo>
                  <a:pt x="0" y="9258300"/>
                </a:lnTo>
                <a:lnTo>
                  <a:pt x="9022634" y="9258300"/>
                </a:lnTo>
                <a:lnTo>
                  <a:pt x="9022634" y="0"/>
                </a:lnTo>
                <a:close/>
              </a:path>
            </a:pathLst>
          </a:custGeom>
          <a:blipFill rotWithShape="1">
            <a:blip r:embed="rId3">
              <a:alphaModFix/>
            </a:blip>
            <a:stretch>
              <a:fillRect l="-93247"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80" name="Google Shape;180;p21"/>
          <p:cNvGrpSpPr/>
          <p:nvPr/>
        </p:nvGrpSpPr>
        <p:grpSpPr>
          <a:xfrm>
            <a:off x="-1" y="9431675"/>
            <a:ext cx="18287772" cy="3201484"/>
            <a:chOff x="0" y="-19050"/>
            <a:chExt cx="4752169" cy="831900"/>
          </a:xfrm>
        </p:grpSpPr>
        <p:sp>
          <p:nvSpPr>
            <p:cNvPr id="181" name="Google Shape;181;p21"/>
            <p:cNvSpPr/>
            <p:nvPr/>
          </p:nvSpPr>
          <p:spPr>
            <a:xfrm>
              <a:off x="0" y="0"/>
              <a:ext cx="4752169" cy="140159"/>
            </a:xfrm>
            <a:custGeom>
              <a:avLst/>
              <a:gdLst/>
              <a:ahLst/>
              <a:cxnLst/>
              <a:rect l="l" t="t" r="r" b="b"/>
              <a:pathLst>
                <a:path w="4752169" h="140159" extrusionOk="0">
                  <a:moveTo>
                    <a:pt x="0" y="0"/>
                  </a:moveTo>
                  <a:lnTo>
                    <a:pt x="4752169" y="0"/>
                  </a:lnTo>
                  <a:lnTo>
                    <a:pt x="4752169" y="140159"/>
                  </a:lnTo>
                  <a:lnTo>
                    <a:pt x="0" y="140159"/>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2" name="Google Shape;182;p21"/>
            <p:cNvSpPr txBox="1"/>
            <p:nvPr/>
          </p:nvSpPr>
          <p:spPr>
            <a:xfrm>
              <a:off x="0" y="-19050"/>
              <a:ext cx="812700" cy="831900"/>
            </a:xfrm>
            <a:prstGeom prst="rect">
              <a:avLst/>
            </a:prstGeom>
            <a:noFill/>
            <a:ln>
              <a:noFill/>
            </a:ln>
          </p:spPr>
          <p:txBody>
            <a:bodyPr spcFirstLastPara="1" wrap="square" lIns="50800" tIns="50800" rIns="50800" bIns="50800" anchor="ctr" anchorCtr="0">
              <a:noAutofit/>
            </a:bodyPr>
            <a:lstStyle/>
            <a:p>
              <a:pPr marL="0" marR="0" lvl="0" indent="0" algn="ctr" rtl="0">
                <a:lnSpc>
                  <a:spcPct val="158833"/>
                </a:lnSpc>
                <a:spcBef>
                  <a:spcPts val="0"/>
                </a:spcBef>
                <a:spcAft>
                  <a:spcPts val="0"/>
                </a:spcAft>
                <a:buNone/>
              </a:pPr>
              <a:endParaRPr sz="1800">
                <a:solidFill>
                  <a:schemeClr val="dk1"/>
                </a:solidFill>
                <a:latin typeface="Calibri"/>
                <a:ea typeface="Calibri"/>
                <a:cs typeface="Calibri"/>
                <a:sym typeface="Calibri"/>
              </a:endParaRPr>
            </a:p>
          </p:txBody>
        </p:sp>
      </p:grpSp>
      <p:sp>
        <p:nvSpPr>
          <p:cNvPr id="183" name="Google Shape;183;p21"/>
          <p:cNvSpPr/>
          <p:nvPr/>
        </p:nvSpPr>
        <p:spPr>
          <a:xfrm rot="-3687601">
            <a:off x="612879" y="6438890"/>
            <a:ext cx="4390719" cy="5789261"/>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105807" b="-5956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4" name="Google Shape;184;p21"/>
          <p:cNvSpPr txBox="1"/>
          <p:nvPr/>
        </p:nvSpPr>
        <p:spPr>
          <a:xfrm>
            <a:off x="6042494" y="9641781"/>
            <a:ext cx="6203100" cy="325987"/>
          </a:xfrm>
          <a:prstGeom prst="rect">
            <a:avLst/>
          </a:prstGeom>
          <a:noFill/>
          <a:ln>
            <a:noFill/>
          </a:ln>
        </p:spPr>
        <p:txBody>
          <a:bodyPr spcFirstLastPara="1" wrap="square" lIns="0" tIns="0" rIns="0" bIns="0" anchor="t" anchorCtr="0">
            <a:spAutoFit/>
          </a:bodyPr>
          <a:lstStyle/>
          <a:p>
            <a:pPr marL="0" marR="0" lvl="0" indent="0" algn="ctr" rtl="0">
              <a:lnSpc>
                <a:spcPct val="137980"/>
              </a:lnSpc>
              <a:spcBef>
                <a:spcPts val="0"/>
              </a:spcBef>
              <a:spcAft>
                <a:spcPts val="0"/>
              </a:spcAft>
              <a:buNone/>
            </a:pPr>
            <a:r>
              <a:rPr lang="en-US" sz="1535" b="1" dirty="0">
                <a:solidFill>
                  <a:srgbClr val="66A25F"/>
                </a:solidFill>
                <a:latin typeface="Montserrat"/>
                <a:ea typeface="Montserrat"/>
                <a:cs typeface="Montserrat"/>
                <a:sym typeface="Montserrat"/>
              </a:rPr>
              <a:t>© 2024 NO LIMIT LIVING, LLC. ALL RIGHTS RESERVED.</a:t>
            </a:r>
            <a:endParaRPr dirty="0"/>
          </a:p>
        </p:txBody>
      </p:sp>
      <p:sp>
        <p:nvSpPr>
          <p:cNvPr id="185" name="Google Shape;185;p21"/>
          <p:cNvSpPr txBox="1"/>
          <p:nvPr/>
        </p:nvSpPr>
        <p:spPr>
          <a:xfrm>
            <a:off x="1077739" y="857250"/>
            <a:ext cx="16132500" cy="1698927"/>
          </a:xfrm>
          <a:prstGeom prst="rect">
            <a:avLst/>
          </a:prstGeom>
          <a:noFill/>
          <a:ln>
            <a:noFill/>
          </a:ln>
        </p:spPr>
        <p:txBody>
          <a:bodyPr spcFirstLastPara="1" wrap="square" lIns="0" tIns="0" rIns="0" bIns="0" anchor="t" anchorCtr="0">
            <a:spAutoFit/>
          </a:bodyPr>
          <a:lstStyle/>
          <a:p>
            <a:pPr marL="0" marR="0" lvl="0" indent="0" algn="ctr" rtl="0">
              <a:lnSpc>
                <a:spcPct val="138002"/>
              </a:lnSpc>
              <a:spcBef>
                <a:spcPts val="0"/>
              </a:spcBef>
              <a:spcAft>
                <a:spcPts val="0"/>
              </a:spcAft>
              <a:buNone/>
            </a:pPr>
            <a:r>
              <a:rPr lang="en-IN" sz="4000" b="1" i="0" dirty="0">
                <a:effectLst/>
                <a:latin typeface="Aptos" panose="020B0004020202020204" pitchFamily="34" charset="0"/>
              </a:rPr>
              <a:t>Correlation Between Events</a:t>
            </a:r>
            <a:br>
              <a:rPr lang="en-IN" sz="4000" b="1" i="0" dirty="0">
                <a:effectLst/>
                <a:latin typeface="Aptos" panose="020B0004020202020204" pitchFamily="34" charset="0"/>
              </a:rPr>
            </a:br>
            <a:endParaRPr sz="4000" b="1" dirty="0">
              <a:latin typeface="Aptos" panose="020B0004020202020204" pitchFamily="34" charset="0"/>
            </a:endParaRPr>
          </a:p>
        </p:txBody>
      </p:sp>
      <p:sp>
        <p:nvSpPr>
          <p:cNvPr id="187" name="Google Shape;187;p21"/>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4">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8" name="Google Shape;188;p21"/>
          <p:cNvSpPr txBox="1"/>
          <p:nvPr/>
        </p:nvSpPr>
        <p:spPr>
          <a:xfrm>
            <a:off x="697125" y="2131445"/>
            <a:ext cx="4985700" cy="4601755"/>
          </a:xfrm>
          <a:prstGeom prst="rect">
            <a:avLst/>
          </a:prstGeom>
          <a:noFill/>
          <a:ln>
            <a:noFill/>
          </a:ln>
        </p:spPr>
        <p:txBody>
          <a:bodyPr spcFirstLastPara="1" wrap="square" lIns="91425" tIns="91425" rIns="91425" bIns="91425" anchor="t" anchorCtr="0">
            <a:noAutofit/>
          </a:bodyPr>
          <a:lstStyle/>
          <a:p>
            <a:pPr algn="l">
              <a:buFont typeface="Arial" panose="020B0604020202020204" pitchFamily="34" charset="0"/>
              <a:buChar char="•"/>
            </a:pPr>
            <a:r>
              <a:rPr lang="en-US" sz="2500" b="1" i="0" dirty="0">
                <a:effectLst/>
                <a:latin typeface="Aptos" panose="020B0004020202020204" pitchFamily="34" charset="0"/>
              </a:rPr>
              <a:t>The strong correlation between direct injuries and property damage can help focus attention on events where human safety and economic loss are both major concerns. These are likely to be the events we should prioritize for early warning systems and disaster preparedness.</a:t>
            </a:r>
          </a:p>
          <a:p>
            <a:pPr algn="l"/>
            <a:endParaRPr lang="en-US" sz="2500" b="1" i="0" dirty="0">
              <a:effectLst/>
              <a:latin typeface="Aptos" panose="020B0004020202020204" pitchFamily="34" charset="0"/>
            </a:endParaRPr>
          </a:p>
          <a:p>
            <a:pPr algn="l">
              <a:buFont typeface="Arial" panose="020B0604020202020204" pitchFamily="34" charset="0"/>
              <a:buChar char="•"/>
            </a:pPr>
            <a:r>
              <a:rPr lang="en-US" sz="2500" b="1" i="0" dirty="0">
                <a:effectLst/>
                <a:latin typeface="Aptos" panose="020B0004020202020204" pitchFamily="34" charset="0"/>
              </a:rPr>
              <a:t>The lack of correlation with magnitude is an interesting finding. This suggests that focusing on event magnitude alone may not be sufficient to predict its impact.</a:t>
            </a:r>
          </a:p>
        </p:txBody>
      </p:sp>
      <p:pic>
        <p:nvPicPr>
          <p:cNvPr id="2" name="Picture 1">
            <a:extLst>
              <a:ext uri="{FF2B5EF4-FFF2-40B4-BE49-F238E27FC236}">
                <a16:creationId xmlns:a16="http://schemas.microsoft.com/office/drawing/2014/main" id="{2E832AE0-812B-89DC-8B97-23450E422E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3479" y="2131445"/>
            <a:ext cx="8223654" cy="657892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Shape 291"/>
        <p:cNvGrpSpPr/>
        <p:nvPr/>
      </p:nvGrpSpPr>
      <p:grpSpPr>
        <a:xfrm>
          <a:off x="0" y="0"/>
          <a:ext cx="0" cy="0"/>
          <a:chOff x="0" y="0"/>
          <a:chExt cx="0" cy="0"/>
        </a:xfrm>
      </p:grpSpPr>
      <p:sp>
        <p:nvSpPr>
          <p:cNvPr id="292" name="Google Shape;292;p30"/>
          <p:cNvSpPr/>
          <p:nvPr/>
        </p:nvSpPr>
        <p:spPr>
          <a:xfrm rot="7657825">
            <a:off x="-739647" y="5898477"/>
            <a:ext cx="4310931" cy="5958106"/>
          </a:xfrm>
          <a:custGeom>
            <a:avLst/>
            <a:gdLst/>
            <a:ahLst/>
            <a:cxnLst/>
            <a:rect l="l" t="t" r="r" b="b"/>
            <a:pathLst>
              <a:path w="7629294" h="7828566" extrusionOk="0">
                <a:moveTo>
                  <a:pt x="0" y="0"/>
                </a:moveTo>
                <a:lnTo>
                  <a:pt x="7629294" y="0"/>
                </a:lnTo>
                <a:lnTo>
                  <a:pt x="7629294" y="7828566"/>
                </a:lnTo>
                <a:lnTo>
                  <a:pt x="0" y="7828566"/>
                </a:lnTo>
                <a:lnTo>
                  <a:pt x="0" y="0"/>
                </a:lnTo>
                <a:close/>
              </a:path>
            </a:pathLst>
          </a:custGeom>
          <a:blipFill rotWithShape="1">
            <a:blip r:embed="rId3">
              <a:alphaModFix/>
            </a:blip>
            <a:stretch>
              <a:fillRect t="-2989" r="-76978" b="-282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7" name="Google Shape;297;p30"/>
          <p:cNvSpPr/>
          <p:nvPr/>
        </p:nvSpPr>
        <p:spPr>
          <a:xfrm rot="2014247">
            <a:off x="12247015" y="-1009581"/>
            <a:ext cx="10740389" cy="2685098"/>
          </a:xfrm>
          <a:custGeom>
            <a:avLst/>
            <a:gdLst/>
            <a:ahLst/>
            <a:cxnLst/>
            <a:rect l="l" t="t" r="r" b="b"/>
            <a:pathLst>
              <a:path w="10749463" h="2687366" extrusionOk="0">
                <a:moveTo>
                  <a:pt x="0" y="0"/>
                </a:moveTo>
                <a:lnTo>
                  <a:pt x="10749463" y="0"/>
                </a:lnTo>
                <a:lnTo>
                  <a:pt x="10749463" y="2687365"/>
                </a:lnTo>
                <a:lnTo>
                  <a:pt x="0" y="2687365"/>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8" name="Google Shape;298;p30"/>
          <p:cNvSpPr txBox="1"/>
          <p:nvPr/>
        </p:nvSpPr>
        <p:spPr>
          <a:xfrm>
            <a:off x="6042494" y="9641781"/>
            <a:ext cx="6203100" cy="325987"/>
          </a:xfrm>
          <a:prstGeom prst="rect">
            <a:avLst/>
          </a:prstGeom>
          <a:noFill/>
          <a:ln>
            <a:noFill/>
          </a:ln>
        </p:spPr>
        <p:txBody>
          <a:bodyPr spcFirstLastPara="1" wrap="square" lIns="0" tIns="0" rIns="0" bIns="0" anchor="t" anchorCtr="0">
            <a:spAutoFit/>
          </a:bodyPr>
          <a:lstStyle/>
          <a:p>
            <a:pPr marL="0" marR="0" lvl="0" indent="0" algn="ctr" rtl="0">
              <a:lnSpc>
                <a:spcPct val="137980"/>
              </a:lnSpc>
              <a:spcBef>
                <a:spcPts val="0"/>
              </a:spcBef>
              <a:spcAft>
                <a:spcPts val="0"/>
              </a:spcAft>
              <a:buNone/>
            </a:pPr>
            <a:r>
              <a:rPr lang="en-US" sz="1535" b="1" dirty="0">
                <a:solidFill>
                  <a:srgbClr val="66A25F"/>
                </a:solidFill>
                <a:latin typeface="Montserrat"/>
                <a:ea typeface="Montserrat"/>
                <a:cs typeface="Montserrat"/>
                <a:sym typeface="Montserrat"/>
              </a:rPr>
              <a:t>© 2024 NO LIMIT LIVING, LLC. ALL RIGHTS RESERVED.</a:t>
            </a:r>
            <a:endParaRPr dirty="0"/>
          </a:p>
        </p:txBody>
      </p:sp>
      <p:sp>
        <p:nvSpPr>
          <p:cNvPr id="299" name="Google Shape;299;p30"/>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5">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2" name="Google Shape;302;p30"/>
          <p:cNvSpPr txBox="1"/>
          <p:nvPr/>
        </p:nvSpPr>
        <p:spPr>
          <a:xfrm>
            <a:off x="12712975" y="4206488"/>
            <a:ext cx="5549400" cy="602699"/>
          </a:xfrm>
          <a:prstGeom prst="rect">
            <a:avLst/>
          </a:prstGeom>
          <a:noFill/>
          <a:ln>
            <a:noFill/>
          </a:ln>
        </p:spPr>
        <p:txBody>
          <a:bodyPr spcFirstLastPara="1" wrap="square" lIns="91425" tIns="91425" rIns="91425" bIns="91425" anchor="t" anchorCtr="0">
            <a:spAutoFit/>
          </a:bodyPr>
          <a:lstStyle/>
          <a:p>
            <a:pPr marL="0" lvl="0" indent="0" algn="ctr" rtl="0">
              <a:lnSpc>
                <a:spcPct val="100000"/>
              </a:lnSpc>
              <a:spcBef>
                <a:spcPts val="480"/>
              </a:spcBef>
              <a:spcAft>
                <a:spcPts val="0"/>
              </a:spcAft>
              <a:buNone/>
            </a:pPr>
            <a:endParaRPr sz="2300" dirty="0">
              <a:solidFill>
                <a:schemeClr val="dk1"/>
              </a:solidFill>
              <a:latin typeface="Oswald"/>
              <a:ea typeface="Oswald"/>
              <a:cs typeface="Oswald"/>
              <a:sym typeface="Oswald"/>
            </a:endParaRPr>
          </a:p>
        </p:txBody>
      </p:sp>
      <p:pic>
        <p:nvPicPr>
          <p:cNvPr id="2" name="Picture 1">
            <a:extLst>
              <a:ext uri="{FF2B5EF4-FFF2-40B4-BE49-F238E27FC236}">
                <a16:creationId xmlns:a16="http://schemas.microsoft.com/office/drawing/2014/main" id="{7084A894-96AD-DE07-F195-85A3F875D4F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27240" y="2857487"/>
            <a:ext cx="10972822" cy="6400813"/>
          </a:xfrm>
          <a:prstGeom prst="rect">
            <a:avLst/>
          </a:prstGeom>
        </p:spPr>
      </p:pic>
      <p:sp>
        <p:nvSpPr>
          <p:cNvPr id="3" name="Title 2">
            <a:extLst>
              <a:ext uri="{FF2B5EF4-FFF2-40B4-BE49-F238E27FC236}">
                <a16:creationId xmlns:a16="http://schemas.microsoft.com/office/drawing/2014/main" id="{55AA15D3-1EE6-1316-5569-24D79CA3C18F}"/>
              </a:ext>
            </a:extLst>
          </p:cNvPr>
          <p:cNvSpPr>
            <a:spLocks noGrp="1"/>
          </p:cNvSpPr>
          <p:nvPr>
            <p:ph type="ctrTitle"/>
          </p:nvPr>
        </p:nvSpPr>
        <p:spPr>
          <a:xfrm>
            <a:off x="685799" y="1028701"/>
            <a:ext cx="16440665" cy="1704424"/>
          </a:xfrm>
        </p:spPr>
        <p:txBody>
          <a:bodyPr>
            <a:noAutofit/>
          </a:bodyPr>
          <a:lstStyle/>
          <a:p>
            <a:r>
              <a:rPr lang="en-US" sz="2500" b="1" i="0" dirty="0">
                <a:effectLst/>
                <a:latin typeface="Aptos" panose="020B0004020202020204" pitchFamily="34" charset="0"/>
              </a:rPr>
              <a:t>In this section, we will perform a time series analysis to understand how the frequency and impact of weather events have changed over time. This will help us identify trends, such as whether certain types of events have become more frequent or if their impact has increased over time.</a:t>
            </a:r>
            <a:endParaRPr lang="en-IN" sz="2500" b="1" dirty="0">
              <a:latin typeface="Aptos" panose="020B00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Shape 308"/>
        <p:cNvGrpSpPr/>
        <p:nvPr/>
      </p:nvGrpSpPr>
      <p:grpSpPr>
        <a:xfrm>
          <a:off x="0" y="0"/>
          <a:ext cx="0" cy="0"/>
          <a:chOff x="0" y="0"/>
          <a:chExt cx="0" cy="0"/>
        </a:xfrm>
      </p:grpSpPr>
      <p:sp>
        <p:nvSpPr>
          <p:cNvPr id="309" name="Google Shape;309;p31"/>
          <p:cNvSpPr/>
          <p:nvPr/>
        </p:nvSpPr>
        <p:spPr>
          <a:xfrm rot="7657825">
            <a:off x="-739647" y="5669877"/>
            <a:ext cx="4310931" cy="5958106"/>
          </a:xfrm>
          <a:custGeom>
            <a:avLst/>
            <a:gdLst/>
            <a:ahLst/>
            <a:cxnLst/>
            <a:rect l="l" t="t" r="r" b="b"/>
            <a:pathLst>
              <a:path w="7629294" h="7828566" extrusionOk="0">
                <a:moveTo>
                  <a:pt x="0" y="0"/>
                </a:moveTo>
                <a:lnTo>
                  <a:pt x="7629294" y="0"/>
                </a:lnTo>
                <a:lnTo>
                  <a:pt x="7629294" y="7828566"/>
                </a:lnTo>
                <a:lnTo>
                  <a:pt x="0" y="7828566"/>
                </a:lnTo>
                <a:lnTo>
                  <a:pt x="0" y="0"/>
                </a:lnTo>
                <a:close/>
              </a:path>
            </a:pathLst>
          </a:custGeom>
          <a:blipFill rotWithShape="1">
            <a:blip r:embed="rId3">
              <a:alphaModFix/>
            </a:blip>
            <a:stretch>
              <a:fillRect t="-2989" r="-76978" b="-282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5" name="Google Shape;315;p31"/>
          <p:cNvSpPr txBox="1"/>
          <p:nvPr/>
        </p:nvSpPr>
        <p:spPr>
          <a:xfrm>
            <a:off x="6042494" y="9641781"/>
            <a:ext cx="6203100" cy="325987"/>
          </a:xfrm>
          <a:prstGeom prst="rect">
            <a:avLst/>
          </a:prstGeom>
          <a:noFill/>
          <a:ln>
            <a:noFill/>
          </a:ln>
        </p:spPr>
        <p:txBody>
          <a:bodyPr spcFirstLastPara="1" wrap="square" lIns="0" tIns="0" rIns="0" bIns="0" anchor="t" anchorCtr="0">
            <a:spAutoFit/>
          </a:bodyPr>
          <a:lstStyle/>
          <a:p>
            <a:pPr marL="0" marR="0" lvl="0" indent="0" algn="ctr" rtl="0">
              <a:lnSpc>
                <a:spcPct val="137980"/>
              </a:lnSpc>
              <a:spcBef>
                <a:spcPts val="0"/>
              </a:spcBef>
              <a:spcAft>
                <a:spcPts val="0"/>
              </a:spcAft>
              <a:buNone/>
            </a:pPr>
            <a:r>
              <a:rPr lang="en-US" sz="1535" b="1" dirty="0">
                <a:solidFill>
                  <a:srgbClr val="66A25F"/>
                </a:solidFill>
                <a:latin typeface="Montserrat"/>
                <a:ea typeface="Montserrat"/>
                <a:cs typeface="Montserrat"/>
                <a:sym typeface="Montserrat"/>
              </a:rPr>
              <a:t>© 2024 NO LIMIT LIVING, LLC. ALL RIGHTS RESERVED.</a:t>
            </a:r>
            <a:endParaRPr dirty="0"/>
          </a:p>
        </p:txBody>
      </p:sp>
      <p:sp>
        <p:nvSpPr>
          <p:cNvPr id="316" name="Google Shape;316;p31"/>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4">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6" name="Picture 5">
            <a:extLst>
              <a:ext uri="{FF2B5EF4-FFF2-40B4-BE49-F238E27FC236}">
                <a16:creationId xmlns:a16="http://schemas.microsoft.com/office/drawing/2014/main" id="{6735AFAB-1A1B-1869-5009-544F2D7A58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26929" y="2071420"/>
            <a:ext cx="10972822" cy="640081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Shape 324"/>
        <p:cNvGrpSpPr/>
        <p:nvPr/>
      </p:nvGrpSpPr>
      <p:grpSpPr>
        <a:xfrm>
          <a:off x="0" y="0"/>
          <a:ext cx="0" cy="0"/>
          <a:chOff x="0" y="0"/>
          <a:chExt cx="0" cy="0"/>
        </a:xfrm>
      </p:grpSpPr>
      <p:sp>
        <p:nvSpPr>
          <p:cNvPr id="325" name="Google Shape;325;p32"/>
          <p:cNvSpPr txBox="1"/>
          <p:nvPr/>
        </p:nvSpPr>
        <p:spPr>
          <a:xfrm>
            <a:off x="6042494" y="9641781"/>
            <a:ext cx="6203100" cy="325987"/>
          </a:xfrm>
          <a:prstGeom prst="rect">
            <a:avLst/>
          </a:prstGeom>
          <a:noFill/>
          <a:ln>
            <a:noFill/>
          </a:ln>
        </p:spPr>
        <p:txBody>
          <a:bodyPr spcFirstLastPara="1" wrap="square" lIns="0" tIns="0" rIns="0" bIns="0" anchor="t" anchorCtr="0">
            <a:spAutoFit/>
          </a:bodyPr>
          <a:lstStyle/>
          <a:p>
            <a:pPr marL="0" marR="0" lvl="0" indent="0" algn="ctr" rtl="0">
              <a:lnSpc>
                <a:spcPct val="137980"/>
              </a:lnSpc>
              <a:spcBef>
                <a:spcPts val="0"/>
              </a:spcBef>
              <a:spcAft>
                <a:spcPts val="0"/>
              </a:spcAft>
              <a:buNone/>
            </a:pPr>
            <a:r>
              <a:rPr lang="en-US" sz="1535" b="1" dirty="0">
                <a:solidFill>
                  <a:srgbClr val="66A25F"/>
                </a:solidFill>
                <a:latin typeface="Montserrat"/>
                <a:ea typeface="Montserrat"/>
                <a:cs typeface="Montserrat"/>
                <a:sym typeface="Montserrat"/>
              </a:rPr>
              <a:t>© 2024 NO LIMIT LIVING, LLC. ALL RIGHTS RESERVED.</a:t>
            </a:r>
            <a:endParaRPr dirty="0"/>
          </a:p>
        </p:txBody>
      </p:sp>
      <p:sp>
        <p:nvSpPr>
          <p:cNvPr id="326" name="Google Shape;326;p32"/>
          <p:cNvSpPr/>
          <p:nvPr/>
        </p:nvSpPr>
        <p:spPr>
          <a:xfrm>
            <a:off x="-1" y="0"/>
            <a:ext cx="5774486"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56519"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7" name="Google Shape;327;p32"/>
          <p:cNvSpPr txBox="1"/>
          <p:nvPr/>
        </p:nvSpPr>
        <p:spPr>
          <a:xfrm>
            <a:off x="1077739" y="857250"/>
            <a:ext cx="16132500" cy="849463"/>
          </a:xfrm>
          <a:prstGeom prst="rect">
            <a:avLst/>
          </a:prstGeom>
          <a:noFill/>
          <a:ln>
            <a:noFill/>
          </a:ln>
        </p:spPr>
        <p:txBody>
          <a:bodyPr spcFirstLastPara="1" wrap="square" lIns="0" tIns="0" rIns="0" bIns="0" anchor="t" anchorCtr="0">
            <a:spAutoFit/>
          </a:bodyPr>
          <a:lstStyle/>
          <a:p>
            <a:pPr marL="0" marR="0" lvl="0" indent="0" algn="ctr" rtl="0">
              <a:lnSpc>
                <a:spcPct val="138002"/>
              </a:lnSpc>
              <a:spcBef>
                <a:spcPts val="0"/>
              </a:spcBef>
              <a:spcAft>
                <a:spcPts val="0"/>
              </a:spcAft>
              <a:buNone/>
            </a:pPr>
            <a:r>
              <a:rPr lang="en-US" sz="4000" b="1" dirty="0">
                <a:solidFill>
                  <a:srgbClr val="231F20"/>
                </a:solidFill>
                <a:latin typeface="Aptos" panose="020B0004020202020204" pitchFamily="34" charset="0"/>
                <a:ea typeface="Oswald"/>
                <a:cs typeface="Oswald"/>
                <a:sym typeface="Oswald"/>
              </a:rPr>
              <a:t>Conclusion</a:t>
            </a:r>
            <a:endParaRPr sz="4000" dirty="0">
              <a:latin typeface="Aptos" panose="020B0004020202020204" pitchFamily="34" charset="0"/>
            </a:endParaRPr>
          </a:p>
        </p:txBody>
      </p:sp>
      <p:sp>
        <p:nvSpPr>
          <p:cNvPr id="328" name="Google Shape;328;p32"/>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4">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9" name="Google Shape;329;p32"/>
          <p:cNvSpPr/>
          <p:nvPr/>
        </p:nvSpPr>
        <p:spPr>
          <a:xfrm rot="-3687601">
            <a:off x="408292" y="5789031"/>
            <a:ext cx="4390719" cy="5789261"/>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105807" b="-5956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5B22D9E-C77D-049A-0B20-ECE85A564CDE}"/>
              </a:ext>
            </a:extLst>
          </p:cNvPr>
          <p:cNvSpPr>
            <a:spLocks noGrp="1"/>
          </p:cNvSpPr>
          <p:nvPr>
            <p:ph type="body" idx="1"/>
          </p:nvPr>
        </p:nvSpPr>
        <p:spPr>
          <a:xfrm>
            <a:off x="457198" y="1600201"/>
            <a:ext cx="17830801" cy="7344195"/>
          </a:xfrm>
        </p:spPr>
        <p:txBody>
          <a:bodyPr>
            <a:noAutofit/>
          </a:bodyPr>
          <a:lstStyle/>
          <a:p>
            <a:pPr algn="l">
              <a:buFont typeface="+mj-lt"/>
              <a:buAutoNum type="arabicPeriod"/>
            </a:pPr>
            <a:r>
              <a:rPr lang="en-US" sz="2500" b="1" i="0" dirty="0">
                <a:effectLst/>
                <a:latin typeface="Aptos" panose="020B0004020202020204" pitchFamily="34" charset="0"/>
              </a:rPr>
              <a:t>Event Frequency</a:t>
            </a:r>
            <a:r>
              <a:rPr lang="en-US" sz="2500" b="0" i="0" dirty="0">
                <a:effectLst/>
                <a:latin typeface="Aptos" panose="020B0004020202020204" pitchFamily="34" charset="0"/>
              </a:rPr>
              <a:t>: The number of weather events fluctuates over time, with notable peaks in 2019 and 2022. These variations might be influenced by external factors such as climatic conditions, changes in data collection methods, or the occurrence of major weather events in specific years.</a:t>
            </a:r>
          </a:p>
          <a:p>
            <a:pPr algn="l">
              <a:buFont typeface="+mj-lt"/>
              <a:buAutoNum type="arabicPeriod"/>
            </a:pPr>
            <a:r>
              <a:rPr lang="en-US" sz="2500" b="1" i="0" dirty="0">
                <a:effectLst/>
                <a:latin typeface="Aptos" panose="020B0004020202020204" pitchFamily="34" charset="0"/>
              </a:rPr>
              <a:t>Impact on Property and Human Life</a:t>
            </a:r>
            <a:r>
              <a:rPr lang="en-US" sz="2500" b="0" i="0" dirty="0">
                <a:effectLst/>
                <a:latin typeface="Aptos" panose="020B0004020202020204" pitchFamily="34" charset="0"/>
              </a:rPr>
              <a:t>:</a:t>
            </a:r>
          </a:p>
          <a:p>
            <a:pPr marL="742950" lvl="1" indent="-285750" algn="l">
              <a:buFont typeface="+mj-lt"/>
              <a:buAutoNum type="arabicPeriod"/>
            </a:pPr>
            <a:r>
              <a:rPr lang="en-US" sz="2500" b="1" i="0" dirty="0">
                <a:effectLst/>
                <a:latin typeface="Aptos" panose="020B0004020202020204" pitchFamily="34" charset="0"/>
              </a:rPr>
              <a:t>Tornadoes</a:t>
            </a:r>
            <a:r>
              <a:rPr lang="en-US" sz="2500" b="0" i="0" dirty="0">
                <a:effectLst/>
                <a:latin typeface="Aptos" panose="020B0004020202020204" pitchFamily="34" charset="0"/>
              </a:rPr>
              <a:t>, </a:t>
            </a:r>
            <a:r>
              <a:rPr lang="en-US" sz="2500" b="1" i="0" dirty="0">
                <a:effectLst/>
                <a:latin typeface="Aptos" panose="020B0004020202020204" pitchFamily="34" charset="0"/>
              </a:rPr>
              <a:t>flash floods</a:t>
            </a:r>
            <a:r>
              <a:rPr lang="en-US" sz="2500" b="0" i="0" dirty="0">
                <a:effectLst/>
                <a:latin typeface="Aptos" panose="020B0004020202020204" pitchFamily="34" charset="0"/>
              </a:rPr>
              <a:t>, and </a:t>
            </a:r>
            <a:r>
              <a:rPr lang="en-US" sz="2500" b="1" i="0" dirty="0">
                <a:effectLst/>
                <a:latin typeface="Aptos" panose="020B0004020202020204" pitchFamily="34" charset="0"/>
              </a:rPr>
              <a:t>thunderstorm winds</a:t>
            </a:r>
            <a:r>
              <a:rPr lang="en-US" sz="2500" b="0" i="0" dirty="0">
                <a:effectLst/>
                <a:latin typeface="Aptos" panose="020B0004020202020204" pitchFamily="34" charset="0"/>
              </a:rPr>
              <a:t> are among the most frequent and destructive event types, causing significant property damage.</a:t>
            </a:r>
          </a:p>
          <a:p>
            <a:pPr marL="742950" lvl="1" indent="-285750" algn="l">
              <a:buFont typeface="+mj-lt"/>
              <a:buAutoNum type="arabicPeriod"/>
            </a:pPr>
            <a:r>
              <a:rPr lang="en-US" sz="2500" b="0" i="0" dirty="0">
                <a:effectLst/>
                <a:latin typeface="Aptos" panose="020B0004020202020204" pitchFamily="34" charset="0"/>
              </a:rPr>
              <a:t>Despite a relatively stable trend in direct injuries and deaths, </a:t>
            </a:r>
            <a:r>
              <a:rPr lang="en-US" sz="2500" b="1" i="0" dirty="0">
                <a:effectLst/>
                <a:latin typeface="Aptos" panose="020B0004020202020204" pitchFamily="34" charset="0"/>
              </a:rPr>
              <a:t>economic losses</a:t>
            </a:r>
            <a:r>
              <a:rPr lang="en-US" sz="2500" b="0" i="0" dirty="0">
                <a:effectLst/>
                <a:latin typeface="Aptos" panose="020B0004020202020204" pitchFamily="34" charset="0"/>
              </a:rPr>
              <a:t> due to weather events have surged, particularly in 2021 and 2023. This points to the growing financial impact of weather disasters, which may be driven by factors such as urbanization and more expensive infrastructure.</a:t>
            </a:r>
          </a:p>
          <a:p>
            <a:pPr algn="l">
              <a:buFont typeface="+mj-lt"/>
              <a:buAutoNum type="arabicPeriod"/>
            </a:pPr>
            <a:r>
              <a:rPr lang="en-US" sz="2500" b="1" i="0" dirty="0">
                <a:effectLst/>
                <a:latin typeface="Aptos" panose="020B0004020202020204" pitchFamily="34" charset="0"/>
              </a:rPr>
              <a:t>Correlation Insights</a:t>
            </a:r>
            <a:r>
              <a:rPr lang="en-US" sz="2500" b="0" i="0" dirty="0">
                <a:effectLst/>
                <a:latin typeface="Aptos" panose="020B0004020202020204" pitchFamily="34" charset="0"/>
              </a:rPr>
              <a:t>:</a:t>
            </a:r>
          </a:p>
          <a:p>
            <a:pPr marL="742950" lvl="1" indent="-285750" algn="l">
              <a:buFont typeface="+mj-lt"/>
              <a:buAutoNum type="arabicPeriod"/>
            </a:pPr>
            <a:r>
              <a:rPr lang="en-US" sz="2500" b="0" i="0" dirty="0">
                <a:effectLst/>
                <a:latin typeface="Aptos" panose="020B0004020202020204" pitchFamily="34" charset="0"/>
              </a:rPr>
              <a:t>The analysis reveals a </a:t>
            </a:r>
            <a:r>
              <a:rPr lang="en-US" sz="2500" b="1" i="0" dirty="0">
                <a:effectLst/>
                <a:latin typeface="Aptos" panose="020B0004020202020204" pitchFamily="34" charset="0"/>
              </a:rPr>
              <a:t>strong correlation between direct injuries and property damage</a:t>
            </a:r>
            <a:r>
              <a:rPr lang="en-US" sz="2500" b="0" i="0" dirty="0">
                <a:effectLst/>
                <a:latin typeface="Aptos" panose="020B0004020202020204" pitchFamily="34" charset="0"/>
              </a:rPr>
              <a:t>, highlighting that severe weather events can simultaneously threaten human safety and cause extensive infrastructure damage.</a:t>
            </a:r>
          </a:p>
          <a:p>
            <a:pPr marL="742950" lvl="1" indent="-285750" algn="l">
              <a:buFont typeface="+mj-lt"/>
              <a:buAutoNum type="arabicPeriod"/>
            </a:pPr>
            <a:r>
              <a:rPr lang="en-US" sz="2500" b="0" i="0" dirty="0">
                <a:effectLst/>
                <a:latin typeface="Aptos" panose="020B0004020202020204" pitchFamily="34" charset="0"/>
              </a:rPr>
              <a:t>Interestingly, the </a:t>
            </a:r>
            <a:r>
              <a:rPr lang="en-US" sz="2500" b="1" i="0" dirty="0">
                <a:effectLst/>
                <a:latin typeface="Aptos" panose="020B0004020202020204" pitchFamily="34" charset="0"/>
              </a:rPr>
              <a:t>magnitude of weather events</a:t>
            </a:r>
            <a:r>
              <a:rPr lang="en-US" sz="2500" b="0" i="0" dirty="0">
                <a:effectLst/>
                <a:latin typeface="Aptos" panose="020B0004020202020204" pitchFamily="34" charset="0"/>
              </a:rPr>
              <a:t> (e.g., wind speed or hail size) did not show a strong correlation with the number of injuries or property damage, suggesting that other contextual factors such as preparedness and geography may play a role in mitigating the impact.</a:t>
            </a:r>
          </a:p>
          <a:p>
            <a:pPr marL="114300" indent="0">
              <a:buNone/>
            </a:pPr>
            <a:endParaRPr lang="en-IN" sz="2500" dirty="0">
              <a:latin typeface="Aptos" panose="020B0004020202020204" pitchFamily="34" charset="0"/>
            </a:endParaRPr>
          </a:p>
          <a:p>
            <a:endParaRPr lang="en-IN" sz="2500" dirty="0">
              <a:latin typeface="Aptos" panose="020B00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5503ED-10CA-31E9-6B86-9824DB564FBE}"/>
            </a:ext>
          </a:extLst>
        </p:cNvPr>
        <p:cNvGrpSpPr/>
        <p:nvPr/>
      </p:nvGrpSpPr>
      <p:grpSpPr>
        <a:xfrm>
          <a:off x="0" y="0"/>
          <a:ext cx="0" cy="0"/>
          <a:chOff x="0" y="0"/>
          <a:chExt cx="0" cy="0"/>
        </a:xfrm>
      </p:grpSpPr>
      <p:sp>
        <p:nvSpPr>
          <p:cNvPr id="4" name="Google Shape;138;p17">
            <a:extLst>
              <a:ext uri="{FF2B5EF4-FFF2-40B4-BE49-F238E27FC236}">
                <a16:creationId xmlns:a16="http://schemas.microsoft.com/office/drawing/2014/main" id="{439DCD64-8954-190F-0C8C-65DEECEE08CD}"/>
              </a:ext>
            </a:extLst>
          </p:cNvPr>
          <p:cNvSpPr/>
          <p:nvPr/>
        </p:nvSpPr>
        <p:spPr>
          <a:xfrm>
            <a:off x="-1" y="0"/>
            <a:ext cx="5774486"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56519"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 name="Google Shape;140;p17">
            <a:extLst>
              <a:ext uri="{FF2B5EF4-FFF2-40B4-BE49-F238E27FC236}">
                <a16:creationId xmlns:a16="http://schemas.microsoft.com/office/drawing/2014/main" id="{6475E4B8-CFCE-DDE0-8339-E3ECE7904767}"/>
              </a:ext>
            </a:extLst>
          </p:cNvPr>
          <p:cNvSpPr/>
          <p:nvPr/>
        </p:nvSpPr>
        <p:spPr>
          <a:xfrm rot="-3687601">
            <a:off x="364860" y="5903331"/>
            <a:ext cx="4390719" cy="5789261"/>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105807" b="-5956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139;p17">
            <a:extLst>
              <a:ext uri="{FF2B5EF4-FFF2-40B4-BE49-F238E27FC236}">
                <a16:creationId xmlns:a16="http://schemas.microsoft.com/office/drawing/2014/main" id="{47A0271A-CE0D-17DD-80A7-92E6756B3849}"/>
              </a:ext>
            </a:extLst>
          </p:cNvPr>
          <p:cNvSpPr/>
          <p:nvPr/>
        </p:nvSpPr>
        <p:spPr>
          <a:xfrm>
            <a:off x="277738" y="8249811"/>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3">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 name="Google Shape;338;p33">
            <a:extLst>
              <a:ext uri="{FF2B5EF4-FFF2-40B4-BE49-F238E27FC236}">
                <a16:creationId xmlns:a16="http://schemas.microsoft.com/office/drawing/2014/main" id="{346FFA1C-7F61-1E4C-DF96-5223ECFCB9AD}"/>
              </a:ext>
            </a:extLst>
          </p:cNvPr>
          <p:cNvSpPr txBox="1"/>
          <p:nvPr/>
        </p:nvSpPr>
        <p:spPr>
          <a:xfrm>
            <a:off x="1077739" y="857250"/>
            <a:ext cx="16132500" cy="1305300"/>
          </a:xfrm>
          <a:prstGeom prst="rect">
            <a:avLst/>
          </a:prstGeom>
          <a:noFill/>
          <a:ln>
            <a:noFill/>
          </a:ln>
        </p:spPr>
        <p:txBody>
          <a:bodyPr spcFirstLastPara="1" wrap="square" lIns="0" tIns="0" rIns="0" bIns="0" anchor="t" anchorCtr="0">
            <a:spAutoFit/>
          </a:bodyPr>
          <a:lstStyle/>
          <a:p>
            <a:pPr marL="0" marR="0" lvl="0" indent="0" algn="ctr" rtl="0">
              <a:lnSpc>
                <a:spcPct val="138002"/>
              </a:lnSpc>
              <a:spcBef>
                <a:spcPts val="0"/>
              </a:spcBef>
              <a:spcAft>
                <a:spcPts val="0"/>
              </a:spcAft>
              <a:buClr>
                <a:srgbClr val="000000"/>
              </a:buClr>
              <a:buFont typeface="Arial"/>
              <a:buNone/>
            </a:pPr>
            <a:r>
              <a:rPr lang="en-US" sz="8481" b="1" dirty="0">
                <a:solidFill>
                  <a:srgbClr val="231F20"/>
                </a:solidFill>
                <a:latin typeface="Oswald"/>
                <a:ea typeface="Oswald"/>
                <a:cs typeface="Oswald"/>
                <a:sym typeface="Oswald"/>
              </a:rPr>
              <a:t>06 - Acknowledgements and Thanks</a:t>
            </a:r>
            <a:endParaRPr sz="8481" b="1" dirty="0">
              <a:solidFill>
                <a:srgbClr val="231F20"/>
              </a:solidFill>
              <a:latin typeface="Oswald"/>
              <a:ea typeface="Oswald"/>
              <a:cs typeface="Oswald"/>
              <a:sym typeface="Oswald"/>
            </a:endParaRPr>
          </a:p>
        </p:txBody>
      </p:sp>
      <p:sp>
        <p:nvSpPr>
          <p:cNvPr id="7" name="Google Shape;341;p33">
            <a:extLst>
              <a:ext uri="{FF2B5EF4-FFF2-40B4-BE49-F238E27FC236}">
                <a16:creationId xmlns:a16="http://schemas.microsoft.com/office/drawing/2014/main" id="{21A5194E-68C2-BD44-DF73-64C18440CD67}"/>
              </a:ext>
            </a:extLst>
          </p:cNvPr>
          <p:cNvSpPr txBox="1"/>
          <p:nvPr/>
        </p:nvSpPr>
        <p:spPr>
          <a:xfrm>
            <a:off x="5774475" y="2846625"/>
            <a:ext cx="11811600" cy="562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5000" dirty="0">
              <a:solidFill>
                <a:schemeClr val="dk1"/>
              </a:solidFill>
              <a:latin typeface="Oswald"/>
              <a:ea typeface="Oswald"/>
              <a:cs typeface="Oswald"/>
              <a:sym typeface="Oswald"/>
            </a:endParaRPr>
          </a:p>
          <a:p>
            <a:pPr marL="914400" lvl="0" indent="-546100" algn="l" rtl="0">
              <a:spcBef>
                <a:spcPts val="0"/>
              </a:spcBef>
              <a:spcAft>
                <a:spcPts val="0"/>
              </a:spcAft>
              <a:buClr>
                <a:schemeClr val="dk1"/>
              </a:buClr>
              <a:buSzPts val="5000"/>
              <a:buFont typeface="Oswald"/>
              <a:buChar char="●"/>
            </a:pPr>
            <a:r>
              <a:rPr lang="en-US" sz="5000" dirty="0" err="1">
                <a:solidFill>
                  <a:schemeClr val="dk1"/>
                </a:solidFill>
                <a:latin typeface="Oswald"/>
                <a:ea typeface="Oswald"/>
                <a:cs typeface="Oswald"/>
                <a:sym typeface="Oswald"/>
              </a:rPr>
              <a:t>Emmani</a:t>
            </a:r>
            <a:r>
              <a:rPr lang="en-US" sz="5000" dirty="0">
                <a:solidFill>
                  <a:schemeClr val="dk1"/>
                </a:solidFill>
                <a:latin typeface="Oswald"/>
                <a:ea typeface="Oswald"/>
                <a:cs typeface="Oswald"/>
                <a:sym typeface="Oswald"/>
              </a:rPr>
              <a:t> Ellis</a:t>
            </a:r>
            <a:endParaRPr sz="5000" dirty="0">
              <a:solidFill>
                <a:schemeClr val="dk1"/>
              </a:solidFill>
              <a:latin typeface="Oswald"/>
              <a:ea typeface="Oswald"/>
              <a:cs typeface="Oswald"/>
              <a:sym typeface="Oswald"/>
            </a:endParaRPr>
          </a:p>
          <a:p>
            <a:pPr marL="914400" lvl="0" indent="-546100" algn="l" rtl="0">
              <a:lnSpc>
                <a:spcPct val="100000"/>
              </a:lnSpc>
              <a:spcBef>
                <a:spcPts val="0"/>
              </a:spcBef>
              <a:spcAft>
                <a:spcPts val="0"/>
              </a:spcAft>
              <a:buClr>
                <a:schemeClr val="dk1"/>
              </a:buClr>
              <a:buSzPts val="5000"/>
              <a:buFont typeface="Oswald"/>
              <a:buChar char="●"/>
            </a:pPr>
            <a:r>
              <a:rPr lang="en-US" sz="5000" dirty="0">
                <a:solidFill>
                  <a:schemeClr val="dk1"/>
                </a:solidFill>
                <a:latin typeface="Oswald"/>
                <a:ea typeface="Oswald"/>
                <a:cs typeface="Oswald"/>
                <a:sym typeface="Oswald"/>
              </a:rPr>
              <a:t>Sharan Sivakumar</a:t>
            </a:r>
            <a:endParaRPr sz="5000" dirty="0">
              <a:solidFill>
                <a:schemeClr val="dk1"/>
              </a:solidFill>
              <a:latin typeface="Oswald"/>
              <a:ea typeface="Oswald"/>
              <a:cs typeface="Oswald"/>
              <a:sym typeface="Oswald"/>
            </a:endParaRPr>
          </a:p>
          <a:p>
            <a:pPr marL="914400" lvl="0" indent="-546100" algn="l" rtl="0">
              <a:lnSpc>
                <a:spcPct val="100000"/>
              </a:lnSpc>
              <a:spcBef>
                <a:spcPts val="0"/>
              </a:spcBef>
              <a:spcAft>
                <a:spcPts val="0"/>
              </a:spcAft>
              <a:buClr>
                <a:schemeClr val="dk1"/>
              </a:buClr>
              <a:buSzPts val="5000"/>
              <a:buFont typeface="Oswald"/>
              <a:buChar char="●"/>
            </a:pPr>
            <a:r>
              <a:rPr lang="en-US" sz="5000" dirty="0" err="1">
                <a:solidFill>
                  <a:schemeClr val="dk1"/>
                </a:solidFill>
                <a:latin typeface="Oswald"/>
                <a:ea typeface="Oswald"/>
                <a:cs typeface="Oswald"/>
                <a:sym typeface="Oswald"/>
              </a:rPr>
              <a:t>Thanmaya</a:t>
            </a:r>
            <a:r>
              <a:rPr lang="en-US" sz="5000" dirty="0">
                <a:solidFill>
                  <a:schemeClr val="dk1"/>
                </a:solidFill>
                <a:latin typeface="Oswald"/>
                <a:ea typeface="Oswald"/>
                <a:cs typeface="Oswald"/>
                <a:sym typeface="Oswald"/>
              </a:rPr>
              <a:t> </a:t>
            </a:r>
            <a:r>
              <a:rPr lang="en-US" sz="5000" dirty="0" err="1">
                <a:solidFill>
                  <a:schemeClr val="dk1"/>
                </a:solidFill>
                <a:latin typeface="Oswald"/>
                <a:ea typeface="Oswald"/>
                <a:cs typeface="Oswald"/>
                <a:sym typeface="Oswald"/>
              </a:rPr>
              <a:t>Pattanashetty</a:t>
            </a:r>
            <a:endParaRPr lang="en-US" sz="5000" dirty="0">
              <a:solidFill>
                <a:schemeClr val="dk1"/>
              </a:solidFill>
              <a:latin typeface="Oswald"/>
              <a:ea typeface="Oswald"/>
              <a:cs typeface="Oswald"/>
              <a:sym typeface="Oswald"/>
            </a:endParaRPr>
          </a:p>
          <a:p>
            <a:pPr marL="914400" lvl="0" indent="-546100" algn="l" rtl="0">
              <a:lnSpc>
                <a:spcPct val="100000"/>
              </a:lnSpc>
              <a:spcBef>
                <a:spcPts val="0"/>
              </a:spcBef>
              <a:spcAft>
                <a:spcPts val="0"/>
              </a:spcAft>
              <a:buClr>
                <a:schemeClr val="dk1"/>
              </a:buClr>
              <a:buSzPts val="5000"/>
              <a:buFont typeface="Oswald"/>
              <a:buChar char="●"/>
            </a:pPr>
            <a:r>
              <a:rPr lang="en-US" sz="5000" dirty="0">
                <a:solidFill>
                  <a:schemeClr val="dk1"/>
                </a:solidFill>
                <a:latin typeface="Oswald"/>
                <a:ea typeface="Oswald"/>
                <a:cs typeface="Oswald"/>
                <a:sym typeface="Oswald"/>
              </a:rPr>
              <a:t>Nicholas </a:t>
            </a:r>
            <a:r>
              <a:rPr lang="en-US" sz="5000" dirty="0" err="1">
                <a:solidFill>
                  <a:schemeClr val="dk1"/>
                </a:solidFill>
                <a:latin typeface="Oswald"/>
                <a:ea typeface="Oswald"/>
                <a:cs typeface="Oswald"/>
                <a:sym typeface="Oswald"/>
              </a:rPr>
              <a:t>Lenfestey</a:t>
            </a:r>
            <a:endParaRPr lang="en-US" sz="5000" dirty="0">
              <a:solidFill>
                <a:schemeClr val="dk1"/>
              </a:solidFill>
              <a:latin typeface="Oswald"/>
              <a:ea typeface="Oswald"/>
              <a:cs typeface="Oswald"/>
              <a:sym typeface="Oswald"/>
            </a:endParaRPr>
          </a:p>
          <a:p>
            <a:pPr marL="914400" lvl="0" indent="-546100" algn="l" rtl="0">
              <a:lnSpc>
                <a:spcPct val="100000"/>
              </a:lnSpc>
              <a:spcBef>
                <a:spcPts val="0"/>
              </a:spcBef>
              <a:spcAft>
                <a:spcPts val="0"/>
              </a:spcAft>
              <a:buClr>
                <a:schemeClr val="dk1"/>
              </a:buClr>
              <a:buSzPts val="5000"/>
              <a:buFont typeface="Oswald"/>
              <a:buChar char="●"/>
            </a:pPr>
            <a:r>
              <a:rPr lang="en-US" sz="5000" dirty="0">
                <a:solidFill>
                  <a:schemeClr val="dk1"/>
                </a:solidFill>
                <a:latin typeface="Oswald"/>
                <a:ea typeface="Oswald"/>
                <a:cs typeface="Oswald"/>
                <a:sym typeface="Oswald"/>
              </a:rPr>
              <a:t>Abhinav Chowdary</a:t>
            </a:r>
            <a:endParaRPr sz="5000" dirty="0">
              <a:solidFill>
                <a:schemeClr val="dk1"/>
              </a:solidFill>
              <a:latin typeface="Oswald"/>
              <a:ea typeface="Oswald"/>
              <a:cs typeface="Oswald"/>
              <a:sym typeface="Oswald"/>
            </a:endParaRPr>
          </a:p>
        </p:txBody>
      </p:sp>
    </p:spTree>
    <p:extLst>
      <p:ext uri="{BB962C8B-B14F-4D97-AF65-F5344CB8AC3E}">
        <p14:creationId xmlns:p14="http://schemas.microsoft.com/office/powerpoint/2010/main" val="29657151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38;p17">
            <a:extLst>
              <a:ext uri="{FF2B5EF4-FFF2-40B4-BE49-F238E27FC236}">
                <a16:creationId xmlns:a16="http://schemas.microsoft.com/office/drawing/2014/main" id="{D2D8D35D-2C05-4075-2C2C-3C739E7DBA01}"/>
              </a:ext>
            </a:extLst>
          </p:cNvPr>
          <p:cNvSpPr/>
          <p:nvPr/>
        </p:nvSpPr>
        <p:spPr>
          <a:xfrm>
            <a:off x="-1" y="0"/>
            <a:ext cx="5774486"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56519"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 name="Google Shape;140;p17">
            <a:extLst>
              <a:ext uri="{FF2B5EF4-FFF2-40B4-BE49-F238E27FC236}">
                <a16:creationId xmlns:a16="http://schemas.microsoft.com/office/drawing/2014/main" id="{66CE8342-40D5-3A65-44B8-024A3B6AEE07}"/>
              </a:ext>
            </a:extLst>
          </p:cNvPr>
          <p:cNvSpPr/>
          <p:nvPr/>
        </p:nvSpPr>
        <p:spPr>
          <a:xfrm rot="-3687601">
            <a:off x="359752" y="5848761"/>
            <a:ext cx="4390719" cy="5789261"/>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105807" b="-5956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328;p32">
            <a:extLst>
              <a:ext uri="{FF2B5EF4-FFF2-40B4-BE49-F238E27FC236}">
                <a16:creationId xmlns:a16="http://schemas.microsoft.com/office/drawing/2014/main" id="{75ED517E-FD14-3332-88A4-DC869505D132}"/>
              </a:ext>
            </a:extLst>
          </p:cNvPr>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3">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348;p34">
            <a:extLst>
              <a:ext uri="{FF2B5EF4-FFF2-40B4-BE49-F238E27FC236}">
                <a16:creationId xmlns:a16="http://schemas.microsoft.com/office/drawing/2014/main" id="{24FD4C3E-F695-1333-FCAA-D04F64855A14}"/>
              </a:ext>
            </a:extLst>
          </p:cNvPr>
          <p:cNvSpPr txBox="1"/>
          <p:nvPr/>
        </p:nvSpPr>
        <p:spPr>
          <a:xfrm>
            <a:off x="1077739" y="857250"/>
            <a:ext cx="16132500" cy="1536300"/>
          </a:xfrm>
          <a:prstGeom prst="rect">
            <a:avLst/>
          </a:prstGeom>
          <a:noFill/>
          <a:ln>
            <a:noFill/>
          </a:ln>
        </p:spPr>
        <p:txBody>
          <a:bodyPr spcFirstLastPara="1" wrap="square" lIns="0" tIns="0" rIns="0" bIns="0" anchor="t" anchorCtr="0">
            <a:spAutoFit/>
          </a:bodyPr>
          <a:lstStyle/>
          <a:p>
            <a:pPr marL="0" marR="0" lvl="0" indent="0" algn="ctr" rtl="0">
              <a:lnSpc>
                <a:spcPct val="138002"/>
              </a:lnSpc>
              <a:spcBef>
                <a:spcPts val="0"/>
              </a:spcBef>
              <a:spcAft>
                <a:spcPts val="0"/>
              </a:spcAft>
              <a:buNone/>
            </a:pPr>
            <a:r>
              <a:rPr lang="en-US" sz="9981" b="1" dirty="0">
                <a:solidFill>
                  <a:srgbClr val="231F20"/>
                </a:solidFill>
                <a:latin typeface="Oswald"/>
                <a:ea typeface="Oswald"/>
                <a:cs typeface="Oswald"/>
                <a:sym typeface="Oswald"/>
              </a:rPr>
              <a:t>References</a:t>
            </a:r>
            <a:endParaRPr dirty="0"/>
          </a:p>
        </p:txBody>
      </p:sp>
      <p:sp>
        <p:nvSpPr>
          <p:cNvPr id="9" name="Google Shape;351;p34">
            <a:extLst>
              <a:ext uri="{FF2B5EF4-FFF2-40B4-BE49-F238E27FC236}">
                <a16:creationId xmlns:a16="http://schemas.microsoft.com/office/drawing/2014/main" id="{F2EECAC1-B130-40D6-F251-4F50539A2FBF}"/>
              </a:ext>
            </a:extLst>
          </p:cNvPr>
          <p:cNvSpPr txBox="1"/>
          <p:nvPr/>
        </p:nvSpPr>
        <p:spPr>
          <a:xfrm>
            <a:off x="472339" y="3090000"/>
            <a:ext cx="17343300" cy="4792800"/>
          </a:xfrm>
          <a:prstGeom prst="rect">
            <a:avLst/>
          </a:prstGeom>
          <a:solidFill>
            <a:srgbClr val="CCCCCC"/>
          </a:solidFill>
          <a:ln>
            <a:noFill/>
          </a:ln>
        </p:spPr>
        <p:txBody>
          <a:bodyPr spcFirstLastPara="1" wrap="square" lIns="91425" tIns="91425" rIns="91425" bIns="91425" anchor="t" anchorCtr="0">
            <a:noAutofit/>
          </a:bodyPr>
          <a:lstStyle/>
          <a:p>
            <a:pPr marL="0" lvl="0" indent="457200" algn="l" rtl="0">
              <a:lnSpc>
                <a:spcPct val="115000"/>
              </a:lnSpc>
              <a:spcBef>
                <a:spcPts val="1200"/>
              </a:spcBef>
              <a:spcAft>
                <a:spcPts val="0"/>
              </a:spcAft>
              <a:buNone/>
            </a:pPr>
            <a:endParaRPr sz="4000" i="1" dirty="0">
              <a:solidFill>
                <a:schemeClr val="dk1"/>
              </a:solidFill>
              <a:latin typeface="Oswald"/>
              <a:ea typeface="Oswald"/>
              <a:cs typeface="Oswald"/>
              <a:sym typeface="Oswald"/>
            </a:endParaRPr>
          </a:p>
          <a:p>
            <a:pPr marL="0" lvl="0" indent="0" algn="l" rtl="0">
              <a:lnSpc>
                <a:spcPct val="115000"/>
              </a:lnSpc>
              <a:spcBef>
                <a:spcPts val="1200"/>
              </a:spcBef>
              <a:spcAft>
                <a:spcPts val="0"/>
              </a:spcAft>
              <a:buNone/>
            </a:pPr>
            <a:r>
              <a:rPr lang="en-IN" sz="4000" dirty="0">
                <a:solidFill>
                  <a:schemeClr val="dk1"/>
                </a:solidFill>
                <a:latin typeface="Oswald"/>
                <a:ea typeface="Oswald"/>
                <a:cs typeface="Oswald"/>
                <a:sym typeface="Oswald"/>
              </a:rPr>
              <a:t>Python Tutorial :</a:t>
            </a:r>
            <a:r>
              <a:rPr lang="en-IN" sz="4000" dirty="0">
                <a:solidFill>
                  <a:schemeClr val="dk1"/>
                </a:solidFill>
                <a:latin typeface="Oswald"/>
                <a:ea typeface="Oswald"/>
                <a:cs typeface="Oswald"/>
                <a:sym typeface="Oswald"/>
                <a:hlinkClick r:id="rId4"/>
              </a:rPr>
              <a:t>https://www.youtube.com/watch?v=7wnove7K-ZQ&amp;list=PLu0W_9lII9agwh1XjRt242xIpHhPT2llg</a:t>
            </a:r>
            <a:endParaRPr lang="en-IN" sz="4000" dirty="0">
              <a:solidFill>
                <a:schemeClr val="dk1"/>
              </a:solidFill>
              <a:latin typeface="Oswald"/>
              <a:ea typeface="Oswald"/>
              <a:cs typeface="Oswald"/>
              <a:sym typeface="Oswald"/>
            </a:endParaRPr>
          </a:p>
          <a:p>
            <a:pPr marL="0" lvl="0" indent="0" algn="l" rtl="0">
              <a:lnSpc>
                <a:spcPct val="115000"/>
              </a:lnSpc>
              <a:spcBef>
                <a:spcPts val="1200"/>
              </a:spcBef>
              <a:spcAft>
                <a:spcPts val="0"/>
              </a:spcAft>
              <a:buNone/>
            </a:pPr>
            <a:r>
              <a:rPr lang="en-IN" sz="4000" dirty="0">
                <a:solidFill>
                  <a:schemeClr val="dk1"/>
                </a:solidFill>
                <a:latin typeface="Oswald"/>
                <a:ea typeface="Oswald"/>
                <a:cs typeface="Oswald"/>
                <a:sym typeface="Oswald"/>
              </a:rPr>
              <a:t>Machine learning :</a:t>
            </a:r>
            <a:r>
              <a:rPr lang="en-IN" sz="4000" dirty="0">
                <a:solidFill>
                  <a:schemeClr val="dk1"/>
                </a:solidFill>
                <a:latin typeface="Oswald"/>
                <a:ea typeface="Oswald"/>
                <a:cs typeface="Oswald"/>
                <a:sym typeface="Oswald"/>
                <a:hlinkClick r:id="rId5"/>
              </a:rPr>
              <a:t>https://www.youtube.com/watch?v=_u-PaJCpwiU&amp;list=PLu0W_9lII9ai6fAMHp-acBmJONT7Y4BSG</a:t>
            </a:r>
            <a:endParaRPr lang="en-IN" sz="4000" dirty="0">
              <a:solidFill>
                <a:schemeClr val="dk1"/>
              </a:solidFill>
              <a:latin typeface="Oswald"/>
              <a:ea typeface="Oswald"/>
              <a:cs typeface="Oswald"/>
              <a:sym typeface="Oswald"/>
            </a:endParaRPr>
          </a:p>
          <a:p>
            <a:pPr marL="0" lvl="0" indent="0" algn="l" rtl="0">
              <a:lnSpc>
                <a:spcPct val="115000"/>
              </a:lnSpc>
              <a:spcBef>
                <a:spcPts val="1200"/>
              </a:spcBef>
              <a:spcAft>
                <a:spcPts val="0"/>
              </a:spcAft>
              <a:buNone/>
            </a:pPr>
            <a:endParaRPr lang="en-IN" sz="4000" dirty="0">
              <a:solidFill>
                <a:schemeClr val="dk1"/>
              </a:solidFill>
              <a:latin typeface="Oswald"/>
              <a:ea typeface="Oswald"/>
              <a:cs typeface="Oswald"/>
              <a:sym typeface="Oswald"/>
            </a:endParaRPr>
          </a:p>
          <a:p>
            <a:pPr marL="0" lvl="0" indent="0" algn="l" rtl="0">
              <a:lnSpc>
                <a:spcPct val="115000"/>
              </a:lnSpc>
              <a:spcBef>
                <a:spcPts val="1200"/>
              </a:spcBef>
              <a:spcAft>
                <a:spcPts val="0"/>
              </a:spcAft>
              <a:buNone/>
            </a:pPr>
            <a:endParaRPr lang="en-IN" sz="4000" dirty="0">
              <a:solidFill>
                <a:schemeClr val="dk1"/>
              </a:solidFill>
              <a:latin typeface="Oswald"/>
              <a:ea typeface="Oswald"/>
              <a:cs typeface="Oswald"/>
              <a:sym typeface="Oswald"/>
            </a:endParaRPr>
          </a:p>
          <a:p>
            <a:pPr marL="0" lvl="0" indent="0" algn="l" rtl="0">
              <a:lnSpc>
                <a:spcPct val="115000"/>
              </a:lnSpc>
              <a:spcBef>
                <a:spcPts val="1200"/>
              </a:spcBef>
              <a:spcAft>
                <a:spcPts val="0"/>
              </a:spcAft>
              <a:buNone/>
            </a:pPr>
            <a:endParaRPr lang="en-IN" sz="4000" dirty="0">
              <a:solidFill>
                <a:schemeClr val="dk1"/>
              </a:solidFill>
              <a:latin typeface="Oswald"/>
              <a:ea typeface="Oswald"/>
              <a:cs typeface="Oswald"/>
              <a:sym typeface="Oswald"/>
            </a:endParaRPr>
          </a:p>
          <a:p>
            <a:pPr marL="0" lvl="0" indent="0" algn="l" rtl="0">
              <a:lnSpc>
                <a:spcPct val="115000"/>
              </a:lnSpc>
              <a:spcBef>
                <a:spcPts val="1200"/>
              </a:spcBef>
              <a:spcAft>
                <a:spcPts val="0"/>
              </a:spcAft>
              <a:buNone/>
            </a:pPr>
            <a:endParaRPr sz="4000" dirty="0">
              <a:solidFill>
                <a:schemeClr val="dk1"/>
              </a:solidFill>
              <a:latin typeface="Oswald"/>
              <a:ea typeface="Oswald"/>
              <a:cs typeface="Oswald"/>
              <a:sym typeface="Oswald"/>
            </a:endParaRPr>
          </a:p>
        </p:txBody>
      </p:sp>
    </p:spTree>
    <p:extLst>
      <p:ext uri="{BB962C8B-B14F-4D97-AF65-F5344CB8AC3E}">
        <p14:creationId xmlns:p14="http://schemas.microsoft.com/office/powerpoint/2010/main" val="34244813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36"/>
          <p:cNvSpPr/>
          <p:nvPr/>
        </p:nvSpPr>
        <p:spPr>
          <a:xfrm rot="10800000">
            <a:off x="-1645920" y="0"/>
            <a:ext cx="19933920" cy="10287000"/>
          </a:xfrm>
          <a:custGeom>
            <a:avLst/>
            <a:gdLst/>
            <a:ahLst/>
            <a:cxnLst/>
            <a:rect l="l" t="t" r="r" b="b"/>
            <a:pathLst>
              <a:path w="18288000" h="10287000" extrusionOk="0">
                <a:moveTo>
                  <a:pt x="18288000" y="10287000"/>
                </a:moveTo>
                <a:lnTo>
                  <a:pt x="0" y="10287000"/>
                </a:lnTo>
                <a:lnTo>
                  <a:pt x="0" y="0"/>
                </a:lnTo>
                <a:lnTo>
                  <a:pt x="18288000" y="0"/>
                </a:lnTo>
                <a:lnTo>
                  <a:pt x="18288000" y="10287000"/>
                </a:lnTo>
                <a:close/>
              </a:path>
            </a:pathLst>
          </a:custGeom>
          <a:blipFill rotWithShape="1">
            <a:blip r:embed="rId3">
              <a:alphaModFix/>
            </a:blip>
            <a:stretch>
              <a:fillRect t="-38885" b="-38883"/>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6" name="Google Shape;366;p36"/>
          <p:cNvSpPr/>
          <p:nvPr/>
        </p:nvSpPr>
        <p:spPr>
          <a:xfrm rot="-10580377">
            <a:off x="9260856" y="-166460"/>
            <a:ext cx="9309874" cy="10479904"/>
          </a:xfrm>
          <a:custGeom>
            <a:avLst/>
            <a:gdLst/>
            <a:ahLst/>
            <a:cxnLst/>
            <a:rect l="l" t="t" r="r" b="b"/>
            <a:pathLst>
              <a:path w="24036383" h="24664199" extrusionOk="0">
                <a:moveTo>
                  <a:pt x="0" y="0"/>
                </a:moveTo>
                <a:lnTo>
                  <a:pt x="24036383" y="0"/>
                </a:lnTo>
                <a:lnTo>
                  <a:pt x="24036383" y="24664198"/>
                </a:lnTo>
                <a:lnTo>
                  <a:pt x="0" y="24664198"/>
                </a:lnTo>
                <a:lnTo>
                  <a:pt x="0" y="0"/>
                </a:lnTo>
                <a:close/>
              </a:path>
            </a:pathLst>
          </a:custGeom>
          <a:blipFill rotWithShape="1">
            <a:blip r:embed="rId4">
              <a:alphaModFix/>
            </a:blip>
            <a:stretch>
              <a:fillRect l="-158177" t="-43557" b="-91775"/>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7" name="Google Shape;367;p36"/>
          <p:cNvSpPr txBox="1"/>
          <p:nvPr/>
        </p:nvSpPr>
        <p:spPr>
          <a:xfrm>
            <a:off x="1561733" y="2762721"/>
            <a:ext cx="7699800" cy="724200"/>
          </a:xfrm>
          <a:prstGeom prst="rect">
            <a:avLst/>
          </a:prstGeom>
          <a:noFill/>
          <a:ln>
            <a:noFill/>
          </a:ln>
        </p:spPr>
        <p:txBody>
          <a:bodyPr spcFirstLastPara="1" wrap="square" lIns="0" tIns="0" rIns="0" bIns="0" anchor="t" anchorCtr="0">
            <a:spAutoFit/>
          </a:bodyPr>
          <a:lstStyle/>
          <a:p>
            <a:pPr marL="0" marR="0" lvl="0" indent="0" algn="l" rtl="0">
              <a:lnSpc>
                <a:spcPct val="140014"/>
              </a:lnSpc>
              <a:spcBef>
                <a:spcPts val="0"/>
              </a:spcBef>
              <a:spcAft>
                <a:spcPts val="0"/>
              </a:spcAft>
              <a:buNone/>
            </a:pPr>
            <a:endParaRPr/>
          </a:p>
          <a:p>
            <a:pPr marL="0" marR="0" lvl="0" indent="0" algn="l" rtl="0">
              <a:lnSpc>
                <a:spcPct val="140014"/>
              </a:lnSpc>
              <a:spcBef>
                <a:spcPts val="0"/>
              </a:spcBef>
              <a:spcAft>
                <a:spcPts val="0"/>
              </a:spcAft>
              <a:buNone/>
            </a:pPr>
            <a:endParaRPr sz="2744" u="sng">
              <a:solidFill>
                <a:srgbClr val="000000"/>
              </a:solidFill>
              <a:latin typeface="Sansita"/>
              <a:ea typeface="Sansita"/>
              <a:cs typeface="Sansita"/>
              <a:sym typeface="Sansita"/>
            </a:endParaRPr>
          </a:p>
        </p:txBody>
      </p:sp>
      <p:sp>
        <p:nvSpPr>
          <p:cNvPr id="368" name="Google Shape;368;p36"/>
          <p:cNvSpPr txBox="1"/>
          <p:nvPr/>
        </p:nvSpPr>
        <p:spPr>
          <a:xfrm>
            <a:off x="1491300" y="3316950"/>
            <a:ext cx="6756000" cy="1531500"/>
          </a:xfrm>
          <a:prstGeom prst="rect">
            <a:avLst/>
          </a:prstGeom>
          <a:noFill/>
          <a:ln>
            <a:noFill/>
          </a:ln>
        </p:spPr>
        <p:txBody>
          <a:bodyPr spcFirstLastPara="1" wrap="square" lIns="0" tIns="0" rIns="0" bIns="0" anchor="t" anchorCtr="0">
            <a:spAutoFit/>
          </a:bodyPr>
          <a:lstStyle/>
          <a:p>
            <a:pPr marL="0" marR="0" lvl="0" indent="0" algn="l" rtl="0">
              <a:lnSpc>
                <a:spcPct val="138002"/>
              </a:lnSpc>
              <a:spcBef>
                <a:spcPts val="0"/>
              </a:spcBef>
              <a:spcAft>
                <a:spcPts val="0"/>
              </a:spcAft>
              <a:buNone/>
            </a:pPr>
            <a:r>
              <a:rPr lang="en-US" sz="9950" b="1" dirty="0">
                <a:solidFill>
                  <a:srgbClr val="231F20"/>
                </a:solidFill>
                <a:latin typeface="Oswald"/>
                <a:ea typeface="Oswald"/>
                <a:cs typeface="Oswald"/>
                <a:sym typeface="Oswald"/>
              </a:rPr>
              <a:t>THANK YOU!</a:t>
            </a:r>
            <a:endParaRPr sz="9950" dirty="0"/>
          </a:p>
        </p:txBody>
      </p:sp>
      <p:sp>
        <p:nvSpPr>
          <p:cNvPr id="369" name="Google Shape;369;p36"/>
          <p:cNvSpPr/>
          <p:nvPr/>
        </p:nvSpPr>
        <p:spPr>
          <a:xfrm flipH="1">
            <a:off x="-2" y="7476061"/>
            <a:ext cx="7627441" cy="2810939"/>
          </a:xfrm>
          <a:custGeom>
            <a:avLst/>
            <a:gdLst/>
            <a:ahLst/>
            <a:cxnLst/>
            <a:rect l="l" t="t" r="r" b="b"/>
            <a:pathLst>
              <a:path w="11881594" h="3564478" extrusionOk="0">
                <a:moveTo>
                  <a:pt x="11881594" y="0"/>
                </a:moveTo>
                <a:lnTo>
                  <a:pt x="0" y="0"/>
                </a:lnTo>
                <a:lnTo>
                  <a:pt x="0" y="3564478"/>
                </a:lnTo>
                <a:lnTo>
                  <a:pt x="11881594" y="3564478"/>
                </a:lnTo>
                <a:lnTo>
                  <a:pt x="11881594" y="0"/>
                </a:lnTo>
                <a:close/>
              </a:path>
            </a:pathLst>
          </a:custGeom>
          <a:blipFill rotWithShape="1">
            <a:blip r:embed="rId5">
              <a:alphaModFix/>
            </a:blip>
            <a:stretch>
              <a:fillRect r="-55770" b="-26807"/>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0" name="Google Shape;370;p36"/>
          <p:cNvSpPr txBox="1"/>
          <p:nvPr/>
        </p:nvSpPr>
        <p:spPr>
          <a:xfrm>
            <a:off x="6042494" y="9641781"/>
            <a:ext cx="6203012" cy="325987"/>
          </a:xfrm>
          <a:prstGeom prst="rect">
            <a:avLst/>
          </a:prstGeom>
          <a:noFill/>
          <a:ln>
            <a:noFill/>
          </a:ln>
        </p:spPr>
        <p:txBody>
          <a:bodyPr spcFirstLastPara="1" wrap="square" lIns="0" tIns="0" rIns="0" bIns="0" anchor="t" anchorCtr="0">
            <a:spAutoFit/>
          </a:bodyPr>
          <a:lstStyle/>
          <a:p>
            <a:pPr marL="0" marR="0" lvl="0" indent="0" algn="ctr" rtl="0">
              <a:lnSpc>
                <a:spcPct val="137980"/>
              </a:lnSpc>
              <a:spcBef>
                <a:spcPts val="0"/>
              </a:spcBef>
              <a:spcAft>
                <a:spcPts val="0"/>
              </a:spcAft>
              <a:buNone/>
            </a:pPr>
            <a:r>
              <a:rPr lang="en-US" sz="1535" b="1" dirty="0">
                <a:solidFill>
                  <a:srgbClr val="66A25F"/>
                </a:solidFill>
                <a:latin typeface="Montserrat"/>
                <a:ea typeface="Montserrat"/>
                <a:cs typeface="Montserrat"/>
                <a:sym typeface="Montserrat"/>
              </a:rPr>
              <a:t>© 2024 NO LIMIT LIVING, LLC. ALL RIGHTS RESERVED.</a:t>
            </a:r>
            <a:endParaRPr dirty="0"/>
          </a:p>
        </p:txBody>
      </p:sp>
      <p:sp>
        <p:nvSpPr>
          <p:cNvPr id="371" name="Google Shape;371;p36"/>
          <p:cNvSpPr txBox="1"/>
          <p:nvPr/>
        </p:nvSpPr>
        <p:spPr>
          <a:xfrm>
            <a:off x="1491309" y="4987425"/>
            <a:ext cx="6161400" cy="4137158"/>
          </a:xfrm>
          <a:prstGeom prst="rect">
            <a:avLst/>
          </a:prstGeom>
          <a:noFill/>
          <a:ln>
            <a:noFill/>
          </a:ln>
        </p:spPr>
        <p:txBody>
          <a:bodyPr spcFirstLastPara="1" wrap="square" lIns="0" tIns="0" rIns="0" bIns="0" anchor="t" anchorCtr="0">
            <a:spAutoFit/>
          </a:bodyPr>
          <a:lstStyle/>
          <a:p>
            <a:pPr marL="0" marR="0" lvl="0" indent="0" algn="l" rtl="0">
              <a:lnSpc>
                <a:spcPct val="213444"/>
              </a:lnSpc>
              <a:spcBef>
                <a:spcPts val="0"/>
              </a:spcBef>
              <a:spcAft>
                <a:spcPts val="0"/>
              </a:spcAft>
              <a:buNone/>
            </a:pPr>
            <a:endParaRPr sz="1800" dirty="0">
              <a:solidFill>
                <a:schemeClr val="dk1"/>
              </a:solidFill>
              <a:latin typeface="Sitka Display" pitchFamily="2" charset="0"/>
              <a:ea typeface="Calibri"/>
              <a:cs typeface="Calibri"/>
              <a:sym typeface="Calibri"/>
            </a:endParaRPr>
          </a:p>
          <a:p>
            <a:pPr marL="0" marR="0" lvl="0" indent="0" algn="l" rtl="0">
              <a:lnSpc>
                <a:spcPct val="140014"/>
              </a:lnSpc>
              <a:spcBef>
                <a:spcPts val="0"/>
              </a:spcBef>
              <a:spcAft>
                <a:spcPts val="0"/>
              </a:spcAft>
              <a:buNone/>
            </a:pPr>
            <a:r>
              <a:rPr lang="en-US" sz="2744" b="1" dirty="0">
                <a:solidFill>
                  <a:srgbClr val="000000"/>
                </a:solidFill>
                <a:latin typeface="Sitka Display" pitchFamily="2" charset="0"/>
                <a:ea typeface="DM Sans"/>
                <a:cs typeface="DM Sans"/>
                <a:sym typeface="DM Sans"/>
              </a:rPr>
              <a:t>Company</a:t>
            </a:r>
            <a:r>
              <a:rPr lang="en-US" sz="2744" dirty="0">
                <a:solidFill>
                  <a:srgbClr val="000000"/>
                </a:solidFill>
                <a:latin typeface="Sitka Display" pitchFamily="2" charset="0"/>
                <a:ea typeface="DM Sans"/>
                <a:cs typeface="DM Sans"/>
                <a:sym typeface="DM Sans"/>
              </a:rPr>
              <a:t> </a:t>
            </a:r>
            <a:r>
              <a:rPr lang="en-US" sz="2744" b="1" dirty="0">
                <a:solidFill>
                  <a:srgbClr val="000000"/>
                </a:solidFill>
                <a:latin typeface="Sitka Display" pitchFamily="2" charset="0"/>
                <a:ea typeface="DM Sans"/>
                <a:cs typeface="DM Sans"/>
                <a:sym typeface="DM Sans"/>
              </a:rPr>
              <a:t>Socials:</a:t>
            </a:r>
            <a:endParaRPr dirty="0">
              <a:latin typeface="Sitka Display" pitchFamily="2" charset="0"/>
            </a:endParaRPr>
          </a:p>
          <a:p>
            <a:pPr marL="592514" marR="0" lvl="1" indent="-296257" algn="l" rtl="0">
              <a:lnSpc>
                <a:spcPct val="140014"/>
              </a:lnSpc>
              <a:spcBef>
                <a:spcPts val="0"/>
              </a:spcBef>
              <a:spcAft>
                <a:spcPts val="0"/>
              </a:spcAft>
              <a:buClr>
                <a:srgbClr val="000000"/>
              </a:buClr>
              <a:buSzPts val="2744"/>
              <a:buFont typeface="Arial"/>
              <a:buChar char="•"/>
            </a:pPr>
            <a:r>
              <a:rPr lang="en-US" sz="2744" b="0" i="0" u="none" strike="noStrike" cap="none" dirty="0">
                <a:solidFill>
                  <a:srgbClr val="000000"/>
                </a:solidFill>
                <a:latin typeface="Sitka Display" pitchFamily="2" charset="0"/>
                <a:ea typeface="Sansita"/>
                <a:cs typeface="Sansita"/>
                <a:sym typeface="Sansita"/>
              </a:rPr>
              <a:t>Instagram - @nolimitliving_</a:t>
            </a:r>
            <a:endParaRPr dirty="0">
              <a:latin typeface="Sitka Display" pitchFamily="2" charset="0"/>
            </a:endParaRPr>
          </a:p>
          <a:p>
            <a:pPr marL="592514" marR="0" lvl="1" indent="-296257" algn="l" rtl="0">
              <a:lnSpc>
                <a:spcPct val="140014"/>
              </a:lnSpc>
              <a:spcBef>
                <a:spcPts val="0"/>
              </a:spcBef>
              <a:spcAft>
                <a:spcPts val="0"/>
              </a:spcAft>
              <a:buClr>
                <a:srgbClr val="000000"/>
              </a:buClr>
              <a:buSzPts val="2744"/>
              <a:buFont typeface="Arial"/>
              <a:buChar char="•"/>
            </a:pPr>
            <a:r>
              <a:rPr lang="en-US" sz="2744" b="0" i="0" u="none" strike="noStrike" cap="none" dirty="0">
                <a:solidFill>
                  <a:srgbClr val="000000"/>
                </a:solidFill>
                <a:latin typeface="Sitka Display" pitchFamily="2" charset="0"/>
                <a:ea typeface="Sansita"/>
                <a:cs typeface="Sansita"/>
                <a:sym typeface="Sansita"/>
              </a:rPr>
              <a:t>LinkedIn - No Limit Living</a:t>
            </a:r>
            <a:endParaRPr dirty="0">
              <a:latin typeface="Sitka Display" pitchFamily="2" charset="0"/>
            </a:endParaRPr>
          </a:p>
          <a:p>
            <a:pPr marL="592514" marR="0" lvl="1" indent="-296257" algn="l" rtl="0">
              <a:lnSpc>
                <a:spcPct val="140014"/>
              </a:lnSpc>
              <a:spcBef>
                <a:spcPts val="0"/>
              </a:spcBef>
              <a:spcAft>
                <a:spcPts val="0"/>
              </a:spcAft>
              <a:buClr>
                <a:srgbClr val="000000"/>
              </a:buClr>
              <a:buSzPts val="2744"/>
              <a:buFont typeface="Arial"/>
              <a:buChar char="•"/>
            </a:pPr>
            <a:r>
              <a:rPr lang="en-US" sz="2744" b="0" i="0" u="none" strike="noStrike" cap="none" dirty="0">
                <a:solidFill>
                  <a:srgbClr val="000000"/>
                </a:solidFill>
                <a:latin typeface="Sitka Display" pitchFamily="2" charset="0"/>
                <a:ea typeface="Sansita"/>
                <a:cs typeface="Sansita"/>
                <a:sym typeface="Sansita"/>
              </a:rPr>
              <a:t>Facebook - No Limit Living</a:t>
            </a:r>
            <a:endParaRPr dirty="0">
              <a:latin typeface="Sitka Display" pitchFamily="2" charset="0"/>
            </a:endParaRPr>
          </a:p>
          <a:p>
            <a:pPr marL="592513" marR="0" lvl="1" indent="-296256" algn="l" rtl="0">
              <a:lnSpc>
                <a:spcPct val="140014"/>
              </a:lnSpc>
              <a:spcBef>
                <a:spcPts val="0"/>
              </a:spcBef>
              <a:spcAft>
                <a:spcPts val="0"/>
              </a:spcAft>
              <a:buClr>
                <a:srgbClr val="000000"/>
              </a:buClr>
              <a:buSzPts val="2744"/>
              <a:buFont typeface="Arial"/>
              <a:buChar char="•"/>
            </a:pPr>
            <a:r>
              <a:rPr lang="en-US" sz="2744" b="0" i="0" u="none" strike="noStrike" cap="none" dirty="0">
                <a:solidFill>
                  <a:srgbClr val="000000"/>
                </a:solidFill>
                <a:latin typeface="Sitka Display" pitchFamily="2" charset="0"/>
                <a:ea typeface="Sansita"/>
                <a:cs typeface="Sansita"/>
                <a:sym typeface="Sansita"/>
              </a:rPr>
              <a:t>Twitter - @nolimitliving_</a:t>
            </a:r>
            <a:endParaRPr sz="2744" dirty="0">
              <a:latin typeface="Sitka Display" pitchFamily="2" charset="0"/>
              <a:ea typeface="Sansita"/>
              <a:cs typeface="Sansita"/>
              <a:sym typeface="Sansita"/>
            </a:endParaRPr>
          </a:p>
          <a:p>
            <a:pPr marL="0" marR="0" lvl="0" indent="0" algn="ctr" rtl="0">
              <a:lnSpc>
                <a:spcPct val="140014"/>
              </a:lnSpc>
              <a:spcBef>
                <a:spcPts val="0"/>
              </a:spcBef>
              <a:spcAft>
                <a:spcPts val="0"/>
              </a:spcAft>
              <a:buNone/>
            </a:pPr>
            <a:r>
              <a:rPr lang="en-US" sz="2744" dirty="0">
                <a:solidFill>
                  <a:srgbClr val="000000"/>
                </a:solidFill>
                <a:latin typeface="Sitka Display" pitchFamily="2" charset="0"/>
                <a:ea typeface="Sansita"/>
                <a:cs typeface="Sansita"/>
                <a:sym typeface="Sansita"/>
              </a:rPr>
              <a:t>eellis@nolimitlivingllc.com</a:t>
            </a:r>
            <a:endParaRPr dirty="0">
              <a:latin typeface="Sitka Display" pitchFamily="2" charset="0"/>
            </a:endParaRPr>
          </a:p>
        </p:txBody>
      </p:sp>
      <p:sp>
        <p:nvSpPr>
          <p:cNvPr id="372" name="Google Shape;372;p36"/>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6">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28;p16">
            <a:extLst>
              <a:ext uri="{FF2B5EF4-FFF2-40B4-BE49-F238E27FC236}">
                <a16:creationId xmlns:a16="http://schemas.microsoft.com/office/drawing/2014/main" id="{ADF83AE8-30FB-ACE0-9DDF-50F56D9CACAF}"/>
              </a:ext>
            </a:extLst>
          </p:cNvPr>
          <p:cNvSpPr/>
          <p:nvPr/>
        </p:nvSpPr>
        <p:spPr>
          <a:xfrm>
            <a:off x="0" y="44942"/>
            <a:ext cx="5764563"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56516"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 name="Google Shape;130;p16">
            <a:extLst>
              <a:ext uri="{FF2B5EF4-FFF2-40B4-BE49-F238E27FC236}">
                <a16:creationId xmlns:a16="http://schemas.microsoft.com/office/drawing/2014/main" id="{ABFF1FBB-1C92-06D8-17A2-DA415491A62F}"/>
              </a:ext>
            </a:extLst>
          </p:cNvPr>
          <p:cNvSpPr/>
          <p:nvPr/>
        </p:nvSpPr>
        <p:spPr>
          <a:xfrm rot="-3692196">
            <a:off x="430440" y="5850565"/>
            <a:ext cx="4383953" cy="5802112"/>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105807" b="-59565"/>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29;p16">
            <a:extLst>
              <a:ext uri="{FF2B5EF4-FFF2-40B4-BE49-F238E27FC236}">
                <a16:creationId xmlns:a16="http://schemas.microsoft.com/office/drawing/2014/main" id="{7AE10F44-7FF6-DE48-8BB6-FFFDA05A5EE3}"/>
              </a:ext>
            </a:extLst>
          </p:cNvPr>
          <p:cNvSpPr/>
          <p:nvPr/>
        </p:nvSpPr>
        <p:spPr>
          <a:xfrm>
            <a:off x="392091" y="8224260"/>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3">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TextBox 11">
            <a:extLst>
              <a:ext uri="{FF2B5EF4-FFF2-40B4-BE49-F238E27FC236}">
                <a16:creationId xmlns:a16="http://schemas.microsoft.com/office/drawing/2014/main" id="{64D97797-BEEF-0340-4106-AE9768F34566}"/>
              </a:ext>
            </a:extLst>
          </p:cNvPr>
          <p:cNvSpPr txBox="1"/>
          <p:nvPr/>
        </p:nvSpPr>
        <p:spPr>
          <a:xfrm>
            <a:off x="3830593" y="756797"/>
            <a:ext cx="10354964" cy="2000548"/>
          </a:xfrm>
          <a:prstGeom prst="rect">
            <a:avLst/>
          </a:prstGeom>
          <a:noFill/>
        </p:spPr>
        <p:txBody>
          <a:bodyPr wrap="square">
            <a:spAutoFit/>
          </a:bodyPr>
          <a:lstStyle/>
          <a:p>
            <a:pPr algn="ctr" rtl="0"/>
            <a:r>
              <a:rPr lang="en-IN" sz="9600" b="1" i="0" u="none" strike="noStrike" dirty="0">
                <a:solidFill>
                  <a:srgbClr val="231F20"/>
                </a:solidFill>
                <a:effectLst/>
                <a:latin typeface="Oswald" panose="00000500000000000000" pitchFamily="2" charset="0"/>
              </a:rPr>
              <a:t>CONTENT</a:t>
            </a:r>
            <a:endParaRPr lang="en-IN" b="0" dirty="0">
              <a:effectLst/>
            </a:endParaRPr>
          </a:p>
          <a:p>
            <a:br>
              <a:rPr lang="en-IN" dirty="0"/>
            </a:br>
            <a:endParaRPr lang="en-IN" dirty="0"/>
          </a:p>
        </p:txBody>
      </p:sp>
      <p:sp>
        <p:nvSpPr>
          <p:cNvPr id="15" name="Google Shape;110;p15">
            <a:extLst>
              <a:ext uri="{FF2B5EF4-FFF2-40B4-BE49-F238E27FC236}">
                <a16:creationId xmlns:a16="http://schemas.microsoft.com/office/drawing/2014/main" id="{E266470F-FE0D-FB98-8949-E796931B9BB2}"/>
              </a:ext>
            </a:extLst>
          </p:cNvPr>
          <p:cNvSpPr txBox="1"/>
          <p:nvPr/>
        </p:nvSpPr>
        <p:spPr>
          <a:xfrm>
            <a:off x="5611417" y="3106418"/>
            <a:ext cx="1089300" cy="7641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965" b="1" dirty="0">
                <a:solidFill>
                  <a:srgbClr val="363636"/>
                </a:solidFill>
                <a:latin typeface="Oswald"/>
                <a:ea typeface="Oswald"/>
                <a:cs typeface="Oswald"/>
                <a:sym typeface="Oswald"/>
              </a:rPr>
              <a:t>01</a:t>
            </a:r>
            <a:endParaRPr dirty="0"/>
          </a:p>
        </p:txBody>
      </p:sp>
      <p:sp>
        <p:nvSpPr>
          <p:cNvPr id="16" name="Google Shape;111;p15">
            <a:extLst>
              <a:ext uri="{FF2B5EF4-FFF2-40B4-BE49-F238E27FC236}">
                <a16:creationId xmlns:a16="http://schemas.microsoft.com/office/drawing/2014/main" id="{24BC5D29-FF4D-AECE-A7FA-8DFECE4ACEEC}"/>
              </a:ext>
            </a:extLst>
          </p:cNvPr>
          <p:cNvSpPr txBox="1"/>
          <p:nvPr/>
        </p:nvSpPr>
        <p:spPr>
          <a:xfrm>
            <a:off x="5611455" y="4079563"/>
            <a:ext cx="1089300" cy="7641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965" b="1">
                <a:solidFill>
                  <a:srgbClr val="363636"/>
                </a:solidFill>
                <a:latin typeface="Oswald"/>
                <a:ea typeface="Oswald"/>
                <a:cs typeface="Oswald"/>
                <a:sym typeface="Oswald"/>
              </a:rPr>
              <a:t>02</a:t>
            </a:r>
            <a:endParaRPr/>
          </a:p>
        </p:txBody>
      </p:sp>
      <p:sp>
        <p:nvSpPr>
          <p:cNvPr id="17" name="Google Shape;112;p15">
            <a:extLst>
              <a:ext uri="{FF2B5EF4-FFF2-40B4-BE49-F238E27FC236}">
                <a16:creationId xmlns:a16="http://schemas.microsoft.com/office/drawing/2014/main" id="{CA4D4675-8319-2109-2C6B-85647A4D90C0}"/>
              </a:ext>
            </a:extLst>
          </p:cNvPr>
          <p:cNvSpPr txBox="1"/>
          <p:nvPr/>
        </p:nvSpPr>
        <p:spPr>
          <a:xfrm>
            <a:off x="5611417" y="6078902"/>
            <a:ext cx="1089300" cy="7641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965" b="1">
                <a:solidFill>
                  <a:srgbClr val="363636"/>
                </a:solidFill>
                <a:latin typeface="Oswald"/>
                <a:ea typeface="Oswald"/>
                <a:cs typeface="Oswald"/>
                <a:sym typeface="Oswald"/>
              </a:rPr>
              <a:t>04</a:t>
            </a:r>
            <a:endParaRPr/>
          </a:p>
        </p:txBody>
      </p:sp>
      <p:sp>
        <p:nvSpPr>
          <p:cNvPr id="18" name="Google Shape;113;p15">
            <a:extLst>
              <a:ext uri="{FF2B5EF4-FFF2-40B4-BE49-F238E27FC236}">
                <a16:creationId xmlns:a16="http://schemas.microsoft.com/office/drawing/2014/main" id="{346D359F-6E80-0970-B89A-9F258B7A8C1D}"/>
              </a:ext>
            </a:extLst>
          </p:cNvPr>
          <p:cNvSpPr txBox="1"/>
          <p:nvPr/>
        </p:nvSpPr>
        <p:spPr>
          <a:xfrm>
            <a:off x="5611417" y="6999021"/>
            <a:ext cx="1089300" cy="7641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965" b="1">
                <a:solidFill>
                  <a:srgbClr val="363636"/>
                </a:solidFill>
                <a:latin typeface="Oswald"/>
                <a:ea typeface="Oswald"/>
                <a:cs typeface="Oswald"/>
                <a:sym typeface="Oswald"/>
              </a:rPr>
              <a:t>05</a:t>
            </a:r>
            <a:endParaRPr/>
          </a:p>
        </p:txBody>
      </p:sp>
      <p:sp>
        <p:nvSpPr>
          <p:cNvPr id="19" name="Google Shape;116;p15">
            <a:extLst>
              <a:ext uri="{FF2B5EF4-FFF2-40B4-BE49-F238E27FC236}">
                <a16:creationId xmlns:a16="http://schemas.microsoft.com/office/drawing/2014/main" id="{05E639AF-385F-8091-7CF4-4FB80B122DD7}"/>
              </a:ext>
            </a:extLst>
          </p:cNvPr>
          <p:cNvSpPr txBox="1"/>
          <p:nvPr/>
        </p:nvSpPr>
        <p:spPr>
          <a:xfrm>
            <a:off x="7210911" y="6078902"/>
            <a:ext cx="2798062" cy="622863"/>
          </a:xfrm>
          <a:prstGeom prst="rect">
            <a:avLst/>
          </a:prstGeom>
          <a:noFill/>
          <a:ln>
            <a:noFill/>
          </a:ln>
        </p:spPr>
        <p:txBody>
          <a:bodyPr spcFirstLastPara="1" wrap="square" lIns="0" tIns="0" rIns="0" bIns="0" anchor="t" anchorCtr="0">
            <a:spAutoFit/>
          </a:bodyPr>
          <a:lstStyle/>
          <a:p>
            <a:pPr marL="0" marR="0" lvl="0" indent="0" algn="l" rtl="0">
              <a:lnSpc>
                <a:spcPct val="138015"/>
              </a:lnSpc>
              <a:spcBef>
                <a:spcPts val="0"/>
              </a:spcBef>
              <a:spcAft>
                <a:spcPts val="0"/>
              </a:spcAft>
              <a:buNone/>
            </a:pPr>
            <a:r>
              <a:rPr lang="en-US" sz="2933" dirty="0">
                <a:solidFill>
                  <a:srgbClr val="231F20"/>
                </a:solidFill>
                <a:latin typeface="DM Sans"/>
                <a:ea typeface="DM Sans"/>
                <a:cs typeface="DM Sans"/>
                <a:sym typeface="DM Sans"/>
              </a:rPr>
              <a:t>Spring 2025</a:t>
            </a:r>
            <a:endParaRPr lang="en-US" sz="3200" dirty="0"/>
          </a:p>
        </p:txBody>
      </p:sp>
      <p:sp>
        <p:nvSpPr>
          <p:cNvPr id="20" name="Google Shape;117;p15">
            <a:extLst>
              <a:ext uri="{FF2B5EF4-FFF2-40B4-BE49-F238E27FC236}">
                <a16:creationId xmlns:a16="http://schemas.microsoft.com/office/drawing/2014/main" id="{640E43E5-813A-38FA-E1DC-C31CF2658FEF}"/>
              </a:ext>
            </a:extLst>
          </p:cNvPr>
          <p:cNvSpPr txBox="1"/>
          <p:nvPr/>
        </p:nvSpPr>
        <p:spPr>
          <a:xfrm>
            <a:off x="7233186" y="7155315"/>
            <a:ext cx="3426600" cy="451500"/>
          </a:xfrm>
          <a:prstGeom prst="rect">
            <a:avLst/>
          </a:prstGeom>
          <a:noFill/>
          <a:ln>
            <a:noFill/>
          </a:ln>
        </p:spPr>
        <p:txBody>
          <a:bodyPr spcFirstLastPara="1" wrap="square" lIns="0" tIns="0" rIns="0" bIns="0" anchor="t" anchorCtr="0">
            <a:spAutoFit/>
          </a:bodyPr>
          <a:lstStyle/>
          <a:p>
            <a:pPr marL="0" marR="0" lvl="0" indent="0" algn="l" rtl="0">
              <a:lnSpc>
                <a:spcPct val="138015"/>
              </a:lnSpc>
              <a:spcBef>
                <a:spcPts val="0"/>
              </a:spcBef>
              <a:spcAft>
                <a:spcPts val="0"/>
              </a:spcAft>
              <a:buNone/>
            </a:pPr>
            <a:r>
              <a:rPr lang="en-US" sz="2933">
                <a:solidFill>
                  <a:srgbClr val="231F20"/>
                </a:solidFill>
                <a:latin typeface="DM Sans"/>
                <a:ea typeface="DM Sans"/>
                <a:cs typeface="DM Sans"/>
                <a:sym typeface="DM Sans"/>
              </a:rPr>
              <a:t>Conclusion</a:t>
            </a:r>
            <a:endParaRPr/>
          </a:p>
        </p:txBody>
      </p:sp>
      <p:sp>
        <p:nvSpPr>
          <p:cNvPr id="21" name="Google Shape;119;p15">
            <a:extLst>
              <a:ext uri="{FF2B5EF4-FFF2-40B4-BE49-F238E27FC236}">
                <a16:creationId xmlns:a16="http://schemas.microsoft.com/office/drawing/2014/main" id="{C9646CFB-3C7D-0369-67DA-1565430382EF}"/>
              </a:ext>
            </a:extLst>
          </p:cNvPr>
          <p:cNvSpPr txBox="1"/>
          <p:nvPr/>
        </p:nvSpPr>
        <p:spPr>
          <a:xfrm>
            <a:off x="5611413" y="5052732"/>
            <a:ext cx="1089300" cy="7641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965" b="1">
                <a:solidFill>
                  <a:srgbClr val="363636"/>
                </a:solidFill>
                <a:latin typeface="Oswald"/>
                <a:ea typeface="Oswald"/>
                <a:cs typeface="Oswald"/>
                <a:sym typeface="Oswald"/>
              </a:rPr>
              <a:t>03</a:t>
            </a:r>
            <a:endParaRPr/>
          </a:p>
        </p:txBody>
      </p:sp>
      <p:sp>
        <p:nvSpPr>
          <p:cNvPr id="22" name="Google Shape;122;p15">
            <a:extLst>
              <a:ext uri="{FF2B5EF4-FFF2-40B4-BE49-F238E27FC236}">
                <a16:creationId xmlns:a16="http://schemas.microsoft.com/office/drawing/2014/main" id="{0A958187-2529-D37D-068E-9C644B085795}"/>
              </a:ext>
            </a:extLst>
          </p:cNvPr>
          <p:cNvSpPr txBox="1"/>
          <p:nvPr/>
        </p:nvSpPr>
        <p:spPr>
          <a:xfrm>
            <a:off x="5611417" y="8041196"/>
            <a:ext cx="1089300" cy="7641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965" b="1">
                <a:solidFill>
                  <a:srgbClr val="363636"/>
                </a:solidFill>
                <a:latin typeface="Oswald"/>
                <a:ea typeface="Oswald"/>
                <a:cs typeface="Oswald"/>
                <a:sym typeface="Oswald"/>
              </a:rPr>
              <a:t>06</a:t>
            </a:r>
            <a:endParaRPr/>
          </a:p>
        </p:txBody>
      </p:sp>
      <p:sp>
        <p:nvSpPr>
          <p:cNvPr id="23" name="Google Shape;123;p15">
            <a:extLst>
              <a:ext uri="{FF2B5EF4-FFF2-40B4-BE49-F238E27FC236}">
                <a16:creationId xmlns:a16="http://schemas.microsoft.com/office/drawing/2014/main" id="{9C461CE3-1CD7-0E69-D384-09B842047D1E}"/>
              </a:ext>
            </a:extLst>
          </p:cNvPr>
          <p:cNvSpPr txBox="1"/>
          <p:nvPr/>
        </p:nvSpPr>
        <p:spPr>
          <a:xfrm>
            <a:off x="7233186" y="8201365"/>
            <a:ext cx="3426600" cy="451500"/>
          </a:xfrm>
          <a:prstGeom prst="rect">
            <a:avLst/>
          </a:prstGeom>
          <a:noFill/>
          <a:ln>
            <a:noFill/>
          </a:ln>
        </p:spPr>
        <p:txBody>
          <a:bodyPr spcFirstLastPara="1" wrap="square" lIns="0" tIns="0" rIns="0" bIns="0" anchor="t" anchorCtr="0">
            <a:spAutoFit/>
          </a:bodyPr>
          <a:lstStyle/>
          <a:p>
            <a:pPr marL="0" marR="0" lvl="0" indent="0" algn="l" rtl="0">
              <a:lnSpc>
                <a:spcPct val="138015"/>
              </a:lnSpc>
              <a:spcBef>
                <a:spcPts val="0"/>
              </a:spcBef>
              <a:spcAft>
                <a:spcPts val="0"/>
              </a:spcAft>
              <a:buNone/>
            </a:pPr>
            <a:r>
              <a:rPr lang="en-US" sz="2933">
                <a:solidFill>
                  <a:srgbClr val="231F20"/>
                </a:solidFill>
                <a:latin typeface="DM Sans"/>
                <a:ea typeface="DM Sans"/>
                <a:cs typeface="DM Sans"/>
                <a:sym typeface="DM Sans"/>
              </a:rPr>
              <a:t>Acknowledgements</a:t>
            </a:r>
            <a:endParaRPr/>
          </a:p>
        </p:txBody>
      </p:sp>
      <p:sp>
        <p:nvSpPr>
          <p:cNvPr id="24" name="Google Shape;116;p15">
            <a:extLst>
              <a:ext uri="{FF2B5EF4-FFF2-40B4-BE49-F238E27FC236}">
                <a16:creationId xmlns:a16="http://schemas.microsoft.com/office/drawing/2014/main" id="{C18C3CE1-ABBA-6E1A-A7F3-667A38818F19}"/>
              </a:ext>
            </a:extLst>
          </p:cNvPr>
          <p:cNvSpPr txBox="1"/>
          <p:nvPr/>
        </p:nvSpPr>
        <p:spPr>
          <a:xfrm>
            <a:off x="7210911" y="5143501"/>
            <a:ext cx="2501500" cy="622863"/>
          </a:xfrm>
          <a:prstGeom prst="rect">
            <a:avLst/>
          </a:prstGeom>
          <a:noFill/>
          <a:ln>
            <a:noFill/>
          </a:ln>
        </p:spPr>
        <p:txBody>
          <a:bodyPr spcFirstLastPara="1" wrap="square" lIns="0" tIns="0" rIns="0" bIns="0" anchor="t" anchorCtr="0">
            <a:spAutoFit/>
          </a:bodyPr>
          <a:lstStyle/>
          <a:p>
            <a:pPr marL="0" marR="0" lvl="0" indent="0" algn="l" rtl="0">
              <a:lnSpc>
                <a:spcPct val="138015"/>
              </a:lnSpc>
              <a:spcBef>
                <a:spcPts val="0"/>
              </a:spcBef>
              <a:spcAft>
                <a:spcPts val="0"/>
              </a:spcAft>
              <a:buNone/>
            </a:pPr>
            <a:r>
              <a:rPr lang="en-US" sz="2933" dirty="0">
                <a:solidFill>
                  <a:srgbClr val="231F20"/>
                </a:solidFill>
                <a:latin typeface="DM Sans"/>
                <a:sym typeface="DM Sans"/>
              </a:rPr>
              <a:t>Demo</a:t>
            </a:r>
            <a:endParaRPr lang="en-US" sz="3200" dirty="0"/>
          </a:p>
        </p:txBody>
      </p:sp>
      <p:sp>
        <p:nvSpPr>
          <p:cNvPr id="25" name="Google Shape;116;p15">
            <a:extLst>
              <a:ext uri="{FF2B5EF4-FFF2-40B4-BE49-F238E27FC236}">
                <a16:creationId xmlns:a16="http://schemas.microsoft.com/office/drawing/2014/main" id="{5B0785D6-7DAB-761E-F977-BB8AA1AEF5AC}"/>
              </a:ext>
            </a:extLst>
          </p:cNvPr>
          <p:cNvSpPr txBox="1"/>
          <p:nvPr/>
        </p:nvSpPr>
        <p:spPr>
          <a:xfrm>
            <a:off x="7233186" y="4079565"/>
            <a:ext cx="2775787" cy="622863"/>
          </a:xfrm>
          <a:prstGeom prst="rect">
            <a:avLst/>
          </a:prstGeom>
          <a:noFill/>
          <a:ln>
            <a:noFill/>
          </a:ln>
        </p:spPr>
        <p:txBody>
          <a:bodyPr spcFirstLastPara="1" wrap="square" lIns="0" tIns="0" rIns="0" bIns="0" anchor="t" anchorCtr="0">
            <a:spAutoFit/>
          </a:bodyPr>
          <a:lstStyle/>
          <a:p>
            <a:pPr marL="0" marR="0" lvl="0" indent="0" algn="l" rtl="0">
              <a:lnSpc>
                <a:spcPct val="138015"/>
              </a:lnSpc>
              <a:spcBef>
                <a:spcPts val="0"/>
              </a:spcBef>
              <a:spcAft>
                <a:spcPts val="0"/>
              </a:spcAft>
              <a:buNone/>
            </a:pPr>
            <a:r>
              <a:rPr lang="en-US" sz="2933" dirty="0">
                <a:solidFill>
                  <a:srgbClr val="231F20"/>
                </a:solidFill>
                <a:latin typeface="DM Sans"/>
                <a:sym typeface="DM Sans"/>
              </a:rPr>
              <a:t>Fall 2024</a:t>
            </a:r>
            <a:endParaRPr lang="en-US" sz="3200" dirty="0"/>
          </a:p>
        </p:txBody>
      </p:sp>
      <p:sp>
        <p:nvSpPr>
          <p:cNvPr id="26" name="Google Shape;116;p15">
            <a:extLst>
              <a:ext uri="{FF2B5EF4-FFF2-40B4-BE49-F238E27FC236}">
                <a16:creationId xmlns:a16="http://schemas.microsoft.com/office/drawing/2014/main" id="{E22FEAF3-BB28-C003-844C-20B4B24A5E54}"/>
              </a:ext>
            </a:extLst>
          </p:cNvPr>
          <p:cNvSpPr txBox="1"/>
          <p:nvPr/>
        </p:nvSpPr>
        <p:spPr>
          <a:xfrm>
            <a:off x="7210911" y="3106418"/>
            <a:ext cx="3320399" cy="622863"/>
          </a:xfrm>
          <a:prstGeom prst="rect">
            <a:avLst/>
          </a:prstGeom>
          <a:noFill/>
          <a:ln>
            <a:noFill/>
          </a:ln>
        </p:spPr>
        <p:txBody>
          <a:bodyPr spcFirstLastPara="1" wrap="square" lIns="0" tIns="0" rIns="0" bIns="0" anchor="t" anchorCtr="0">
            <a:spAutoFit/>
          </a:bodyPr>
          <a:lstStyle/>
          <a:p>
            <a:pPr marL="0" marR="0" lvl="0" indent="0" algn="l" rtl="0">
              <a:lnSpc>
                <a:spcPct val="138015"/>
              </a:lnSpc>
              <a:spcBef>
                <a:spcPts val="0"/>
              </a:spcBef>
              <a:spcAft>
                <a:spcPts val="0"/>
              </a:spcAft>
              <a:buNone/>
            </a:pPr>
            <a:r>
              <a:rPr lang="en-US" sz="2933" dirty="0">
                <a:solidFill>
                  <a:srgbClr val="231F20"/>
                </a:solidFill>
                <a:latin typeface="DM Sans"/>
                <a:sym typeface="DM Sans"/>
              </a:rPr>
              <a:t>Introduction</a:t>
            </a:r>
            <a:endParaRPr lang="en-US" sz="3200" dirty="0"/>
          </a:p>
        </p:txBody>
      </p:sp>
    </p:spTree>
    <p:extLst>
      <p:ext uri="{BB962C8B-B14F-4D97-AF65-F5344CB8AC3E}">
        <p14:creationId xmlns:p14="http://schemas.microsoft.com/office/powerpoint/2010/main" val="39053119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6338FB-FB57-87FF-F713-6B3B61F578DE}"/>
            </a:ext>
          </a:extLst>
        </p:cNvPr>
        <p:cNvGrpSpPr/>
        <p:nvPr/>
      </p:nvGrpSpPr>
      <p:grpSpPr>
        <a:xfrm>
          <a:off x="0" y="0"/>
          <a:ext cx="0" cy="0"/>
          <a:chOff x="0" y="0"/>
          <a:chExt cx="0" cy="0"/>
        </a:xfrm>
      </p:grpSpPr>
      <p:sp>
        <p:nvSpPr>
          <p:cNvPr id="4" name="Google Shape;138;p17">
            <a:extLst>
              <a:ext uri="{FF2B5EF4-FFF2-40B4-BE49-F238E27FC236}">
                <a16:creationId xmlns:a16="http://schemas.microsoft.com/office/drawing/2014/main" id="{7B9D5342-40F1-89C7-03BC-977B8D9F0FDE}"/>
              </a:ext>
            </a:extLst>
          </p:cNvPr>
          <p:cNvSpPr/>
          <p:nvPr/>
        </p:nvSpPr>
        <p:spPr>
          <a:xfrm>
            <a:off x="-1" y="0"/>
            <a:ext cx="5774486"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56519"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 name="Google Shape;140;p17">
            <a:extLst>
              <a:ext uri="{FF2B5EF4-FFF2-40B4-BE49-F238E27FC236}">
                <a16:creationId xmlns:a16="http://schemas.microsoft.com/office/drawing/2014/main" id="{B574E82C-F848-0D1A-5624-B1882F44D86A}"/>
              </a:ext>
            </a:extLst>
          </p:cNvPr>
          <p:cNvSpPr/>
          <p:nvPr/>
        </p:nvSpPr>
        <p:spPr>
          <a:xfrm rot="-3687601">
            <a:off x="415170" y="5821052"/>
            <a:ext cx="4390719" cy="5789261"/>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105807" b="-5956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139;p17">
            <a:extLst>
              <a:ext uri="{FF2B5EF4-FFF2-40B4-BE49-F238E27FC236}">
                <a16:creationId xmlns:a16="http://schemas.microsoft.com/office/drawing/2014/main" id="{6DB6DF27-20A0-222F-17AF-077D15F0EE36}"/>
              </a:ext>
            </a:extLst>
          </p:cNvPr>
          <p:cNvSpPr/>
          <p:nvPr/>
        </p:nvSpPr>
        <p:spPr>
          <a:xfrm>
            <a:off x="277738" y="8249811"/>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3">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 name="Google Shape;185;p21">
            <a:extLst>
              <a:ext uri="{FF2B5EF4-FFF2-40B4-BE49-F238E27FC236}">
                <a16:creationId xmlns:a16="http://schemas.microsoft.com/office/drawing/2014/main" id="{107004A4-6B1F-5970-7332-9E9969BCC1EA}"/>
              </a:ext>
            </a:extLst>
          </p:cNvPr>
          <p:cNvSpPr txBox="1"/>
          <p:nvPr/>
        </p:nvSpPr>
        <p:spPr>
          <a:xfrm>
            <a:off x="1077739" y="857250"/>
            <a:ext cx="16132500" cy="2119619"/>
          </a:xfrm>
          <a:prstGeom prst="rect">
            <a:avLst/>
          </a:prstGeom>
          <a:noFill/>
          <a:ln>
            <a:noFill/>
          </a:ln>
        </p:spPr>
        <p:txBody>
          <a:bodyPr spcFirstLastPara="1" wrap="square" lIns="0" tIns="0" rIns="0" bIns="0" anchor="t" anchorCtr="0">
            <a:spAutoFit/>
          </a:bodyPr>
          <a:lstStyle/>
          <a:p>
            <a:pPr marL="0" marR="0" lvl="0" indent="0" algn="ctr" rtl="0">
              <a:lnSpc>
                <a:spcPct val="138002"/>
              </a:lnSpc>
              <a:spcBef>
                <a:spcPts val="0"/>
              </a:spcBef>
              <a:spcAft>
                <a:spcPts val="0"/>
              </a:spcAft>
              <a:buNone/>
            </a:pPr>
            <a:r>
              <a:rPr lang="en-US" sz="9981" b="1" dirty="0">
                <a:solidFill>
                  <a:srgbClr val="231F20"/>
                </a:solidFill>
                <a:latin typeface="Oswald"/>
                <a:sym typeface="Oswald"/>
              </a:rPr>
              <a:t>Dataset link</a:t>
            </a:r>
            <a:endParaRPr dirty="0"/>
          </a:p>
        </p:txBody>
      </p:sp>
      <p:sp>
        <p:nvSpPr>
          <p:cNvPr id="3" name="TextBox 2">
            <a:extLst>
              <a:ext uri="{FF2B5EF4-FFF2-40B4-BE49-F238E27FC236}">
                <a16:creationId xmlns:a16="http://schemas.microsoft.com/office/drawing/2014/main" id="{16A5E491-AA65-F859-24D4-BC222D22ADF5}"/>
              </a:ext>
            </a:extLst>
          </p:cNvPr>
          <p:cNvSpPr txBox="1"/>
          <p:nvPr/>
        </p:nvSpPr>
        <p:spPr>
          <a:xfrm>
            <a:off x="3583460" y="3157985"/>
            <a:ext cx="10849232" cy="1323439"/>
          </a:xfrm>
          <a:prstGeom prst="rect">
            <a:avLst/>
          </a:prstGeom>
          <a:noFill/>
        </p:spPr>
        <p:txBody>
          <a:bodyPr wrap="square" rtlCol="0">
            <a:spAutoFit/>
          </a:bodyPr>
          <a:lstStyle/>
          <a:p>
            <a:r>
              <a:rPr lang="en-IN" sz="4000" dirty="0">
                <a:hlinkClick r:id="rId4"/>
              </a:rPr>
              <a:t>https://www.ngdc.noaa.gov/hazard/hazards.shtml</a:t>
            </a:r>
            <a:endParaRPr lang="en-IN" sz="4000" dirty="0"/>
          </a:p>
        </p:txBody>
      </p:sp>
    </p:spTree>
    <p:extLst>
      <p:ext uri="{BB962C8B-B14F-4D97-AF65-F5344CB8AC3E}">
        <p14:creationId xmlns:p14="http://schemas.microsoft.com/office/powerpoint/2010/main" val="33755733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28;p16">
            <a:extLst>
              <a:ext uri="{FF2B5EF4-FFF2-40B4-BE49-F238E27FC236}">
                <a16:creationId xmlns:a16="http://schemas.microsoft.com/office/drawing/2014/main" id="{2BCC8F87-ECF4-98CE-AAFF-F6C526874759}"/>
              </a:ext>
            </a:extLst>
          </p:cNvPr>
          <p:cNvSpPr/>
          <p:nvPr/>
        </p:nvSpPr>
        <p:spPr>
          <a:xfrm>
            <a:off x="-1" y="0"/>
            <a:ext cx="5764563"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56516"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 name="Google Shape;130;p16">
            <a:extLst>
              <a:ext uri="{FF2B5EF4-FFF2-40B4-BE49-F238E27FC236}">
                <a16:creationId xmlns:a16="http://schemas.microsoft.com/office/drawing/2014/main" id="{E2D65F02-465C-EBD2-7D12-5E6541835678}"/>
              </a:ext>
            </a:extLst>
          </p:cNvPr>
          <p:cNvSpPr/>
          <p:nvPr/>
        </p:nvSpPr>
        <p:spPr>
          <a:xfrm rot="-3692196">
            <a:off x="443425" y="5846377"/>
            <a:ext cx="4383953" cy="5802112"/>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105807" b="-59565"/>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129;p16">
            <a:extLst>
              <a:ext uri="{FF2B5EF4-FFF2-40B4-BE49-F238E27FC236}">
                <a16:creationId xmlns:a16="http://schemas.microsoft.com/office/drawing/2014/main" id="{02624883-79AD-C28D-888D-CBA5FD7DFC1E}"/>
              </a:ext>
            </a:extLst>
          </p:cNvPr>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3">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131;p16">
            <a:extLst>
              <a:ext uri="{FF2B5EF4-FFF2-40B4-BE49-F238E27FC236}">
                <a16:creationId xmlns:a16="http://schemas.microsoft.com/office/drawing/2014/main" id="{CB40858C-CBE4-CBA7-19E3-B39C8BBAF25E}"/>
              </a:ext>
            </a:extLst>
          </p:cNvPr>
          <p:cNvSpPr txBox="1"/>
          <p:nvPr/>
        </p:nvSpPr>
        <p:spPr>
          <a:xfrm>
            <a:off x="1077750" y="857250"/>
            <a:ext cx="16132500" cy="1572300"/>
          </a:xfrm>
          <a:prstGeom prst="rect">
            <a:avLst/>
          </a:prstGeom>
          <a:noFill/>
          <a:ln>
            <a:noFill/>
          </a:ln>
        </p:spPr>
        <p:txBody>
          <a:bodyPr spcFirstLastPara="1" wrap="square" lIns="0" tIns="0" rIns="0" bIns="0" anchor="t" anchorCtr="0">
            <a:noAutofit/>
          </a:bodyPr>
          <a:lstStyle/>
          <a:p>
            <a:pPr marL="0" marR="0" lvl="0" indent="0" algn="ctr" rtl="0">
              <a:lnSpc>
                <a:spcPct val="138002"/>
              </a:lnSpc>
              <a:spcBef>
                <a:spcPts val="0"/>
              </a:spcBef>
              <a:spcAft>
                <a:spcPts val="0"/>
              </a:spcAft>
              <a:buNone/>
            </a:pPr>
            <a:r>
              <a:rPr lang="en-US" sz="9981" b="1" dirty="0">
                <a:solidFill>
                  <a:srgbClr val="231F20"/>
                </a:solidFill>
                <a:latin typeface="Oswald"/>
                <a:ea typeface="Oswald"/>
                <a:cs typeface="Oswald"/>
                <a:sym typeface="Oswald"/>
              </a:rPr>
              <a:t>01 - Introduction</a:t>
            </a:r>
            <a:endParaRPr sz="9981" b="1" dirty="0">
              <a:solidFill>
                <a:srgbClr val="231F20"/>
              </a:solidFill>
              <a:latin typeface="Oswald"/>
              <a:ea typeface="Oswald"/>
              <a:cs typeface="Oswald"/>
              <a:sym typeface="Oswald"/>
            </a:endParaRPr>
          </a:p>
        </p:txBody>
      </p:sp>
      <p:sp>
        <p:nvSpPr>
          <p:cNvPr id="8" name="Google Shape;133;p16">
            <a:extLst>
              <a:ext uri="{FF2B5EF4-FFF2-40B4-BE49-F238E27FC236}">
                <a16:creationId xmlns:a16="http://schemas.microsoft.com/office/drawing/2014/main" id="{73C78399-FC99-8BEF-3E3D-8637CF95584A}"/>
              </a:ext>
            </a:extLst>
          </p:cNvPr>
          <p:cNvSpPr txBox="1"/>
          <p:nvPr/>
        </p:nvSpPr>
        <p:spPr>
          <a:xfrm>
            <a:off x="2605050" y="2607900"/>
            <a:ext cx="13077900" cy="82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700" dirty="0">
                <a:latin typeface="Oswald"/>
                <a:ea typeface="Oswald"/>
                <a:cs typeface="Oswald"/>
                <a:sym typeface="Oswald"/>
              </a:rPr>
              <a:t>Company’s Background</a:t>
            </a:r>
            <a:endParaRPr sz="4700" dirty="0">
              <a:latin typeface="Oswald"/>
              <a:ea typeface="Oswald"/>
              <a:cs typeface="Oswald"/>
              <a:sym typeface="Oswald"/>
            </a:endParaRPr>
          </a:p>
        </p:txBody>
      </p:sp>
      <p:sp>
        <p:nvSpPr>
          <p:cNvPr id="9" name="Google Shape;132;p16">
            <a:extLst>
              <a:ext uri="{FF2B5EF4-FFF2-40B4-BE49-F238E27FC236}">
                <a16:creationId xmlns:a16="http://schemas.microsoft.com/office/drawing/2014/main" id="{096D4D2F-15E8-66F7-A6E3-8CB29B5B4D10}"/>
              </a:ext>
            </a:extLst>
          </p:cNvPr>
          <p:cNvSpPr txBox="1"/>
          <p:nvPr/>
        </p:nvSpPr>
        <p:spPr>
          <a:xfrm>
            <a:off x="3056925" y="3853675"/>
            <a:ext cx="13077900" cy="46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4700" dirty="0">
              <a:solidFill>
                <a:schemeClr val="dk1"/>
              </a:solidFill>
              <a:latin typeface="Oswald"/>
              <a:ea typeface="Oswald"/>
              <a:cs typeface="Oswald"/>
              <a:sym typeface="Oswald"/>
            </a:endParaRPr>
          </a:p>
        </p:txBody>
      </p:sp>
      <p:sp>
        <p:nvSpPr>
          <p:cNvPr id="10" name="Google Shape;132;p16">
            <a:extLst>
              <a:ext uri="{FF2B5EF4-FFF2-40B4-BE49-F238E27FC236}">
                <a16:creationId xmlns:a16="http://schemas.microsoft.com/office/drawing/2014/main" id="{0C0DC981-D660-4313-0D47-D894303D9059}"/>
              </a:ext>
            </a:extLst>
          </p:cNvPr>
          <p:cNvSpPr txBox="1"/>
          <p:nvPr/>
        </p:nvSpPr>
        <p:spPr>
          <a:xfrm>
            <a:off x="3209325" y="4006075"/>
            <a:ext cx="13077900" cy="46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700" dirty="0">
                <a:solidFill>
                  <a:schemeClr val="dk1"/>
                </a:solidFill>
                <a:latin typeface="Oswald"/>
                <a:ea typeface="Oswald"/>
                <a:cs typeface="Oswald"/>
                <a:sym typeface="Oswald"/>
              </a:rPr>
              <a:t>No Limit Living, LLC is a real estate investment firm that focuses on acquiring, rehabilitating, renting, and selling residential properties.</a:t>
            </a:r>
            <a:endParaRPr sz="4700" dirty="0">
              <a:solidFill>
                <a:schemeClr val="dk1"/>
              </a:solidFill>
              <a:latin typeface="Oswald"/>
              <a:ea typeface="Oswald"/>
              <a:cs typeface="Oswald"/>
              <a:sym typeface="Oswald"/>
            </a:endParaRPr>
          </a:p>
        </p:txBody>
      </p:sp>
    </p:spTree>
    <p:extLst>
      <p:ext uri="{BB962C8B-B14F-4D97-AF65-F5344CB8AC3E}">
        <p14:creationId xmlns:p14="http://schemas.microsoft.com/office/powerpoint/2010/main" val="468690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9F0297-328E-0577-F70F-2990A6332343}"/>
            </a:ext>
          </a:extLst>
        </p:cNvPr>
        <p:cNvGrpSpPr/>
        <p:nvPr/>
      </p:nvGrpSpPr>
      <p:grpSpPr>
        <a:xfrm>
          <a:off x="0" y="0"/>
          <a:ext cx="0" cy="0"/>
          <a:chOff x="0" y="0"/>
          <a:chExt cx="0" cy="0"/>
        </a:xfrm>
      </p:grpSpPr>
      <p:sp>
        <p:nvSpPr>
          <p:cNvPr id="4" name="Google Shape;138;p17">
            <a:extLst>
              <a:ext uri="{FF2B5EF4-FFF2-40B4-BE49-F238E27FC236}">
                <a16:creationId xmlns:a16="http://schemas.microsoft.com/office/drawing/2014/main" id="{C88FC0E0-75A6-5EAC-4D7E-31784F2CC954}"/>
              </a:ext>
            </a:extLst>
          </p:cNvPr>
          <p:cNvSpPr/>
          <p:nvPr/>
        </p:nvSpPr>
        <p:spPr>
          <a:xfrm>
            <a:off x="-1" y="0"/>
            <a:ext cx="5774486"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56519"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 name="Google Shape;140;p17">
            <a:extLst>
              <a:ext uri="{FF2B5EF4-FFF2-40B4-BE49-F238E27FC236}">
                <a16:creationId xmlns:a16="http://schemas.microsoft.com/office/drawing/2014/main" id="{4712812A-F5D2-ED34-9FDF-C1A42FAB9D91}"/>
              </a:ext>
            </a:extLst>
          </p:cNvPr>
          <p:cNvSpPr/>
          <p:nvPr/>
        </p:nvSpPr>
        <p:spPr>
          <a:xfrm rot="-3687601">
            <a:off x="415170" y="5821052"/>
            <a:ext cx="4390719" cy="5789261"/>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105807" b="-5956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139;p17">
            <a:extLst>
              <a:ext uri="{FF2B5EF4-FFF2-40B4-BE49-F238E27FC236}">
                <a16:creationId xmlns:a16="http://schemas.microsoft.com/office/drawing/2014/main" id="{D7084853-BAAC-C94E-2414-29EFEA78C7DA}"/>
              </a:ext>
            </a:extLst>
          </p:cNvPr>
          <p:cNvSpPr/>
          <p:nvPr/>
        </p:nvSpPr>
        <p:spPr>
          <a:xfrm>
            <a:off x="277738" y="8249811"/>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3">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 name="Google Shape;143;p17">
            <a:extLst>
              <a:ext uri="{FF2B5EF4-FFF2-40B4-BE49-F238E27FC236}">
                <a16:creationId xmlns:a16="http://schemas.microsoft.com/office/drawing/2014/main" id="{ED2F5036-9F91-E8B6-8C64-815822939A07}"/>
              </a:ext>
            </a:extLst>
          </p:cNvPr>
          <p:cNvSpPr txBox="1"/>
          <p:nvPr/>
        </p:nvSpPr>
        <p:spPr>
          <a:xfrm>
            <a:off x="2605050" y="988542"/>
            <a:ext cx="13077900" cy="121096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6000" b="1" dirty="0">
                <a:latin typeface="Oswald"/>
                <a:ea typeface="Oswald"/>
                <a:cs typeface="Oswald"/>
                <a:sym typeface="Oswald"/>
              </a:rPr>
              <a:t>Problem Statement</a:t>
            </a:r>
            <a:endParaRPr sz="6000" b="1" dirty="0">
              <a:latin typeface="Oswald"/>
              <a:ea typeface="Oswald"/>
              <a:cs typeface="Oswald"/>
              <a:sym typeface="Oswald"/>
            </a:endParaRPr>
          </a:p>
        </p:txBody>
      </p:sp>
      <p:sp>
        <p:nvSpPr>
          <p:cNvPr id="3" name="Google Shape;142;p17">
            <a:extLst>
              <a:ext uri="{FF2B5EF4-FFF2-40B4-BE49-F238E27FC236}">
                <a16:creationId xmlns:a16="http://schemas.microsoft.com/office/drawing/2014/main" id="{FBE3A872-B1BE-CC22-5869-D481C781D7F3}"/>
              </a:ext>
            </a:extLst>
          </p:cNvPr>
          <p:cNvSpPr txBox="1"/>
          <p:nvPr/>
        </p:nvSpPr>
        <p:spPr>
          <a:xfrm>
            <a:off x="1819988" y="3842933"/>
            <a:ext cx="13077900" cy="46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4700" dirty="0">
              <a:latin typeface="Oswald"/>
              <a:ea typeface="Oswald"/>
              <a:cs typeface="Oswald"/>
              <a:sym typeface="Oswald"/>
            </a:endParaRPr>
          </a:p>
        </p:txBody>
      </p:sp>
      <p:sp>
        <p:nvSpPr>
          <p:cNvPr id="8" name="Google Shape;142;p17">
            <a:extLst>
              <a:ext uri="{FF2B5EF4-FFF2-40B4-BE49-F238E27FC236}">
                <a16:creationId xmlns:a16="http://schemas.microsoft.com/office/drawing/2014/main" id="{C2040B26-9602-9D5E-FF94-66AB7C67A611}"/>
              </a:ext>
            </a:extLst>
          </p:cNvPr>
          <p:cNvSpPr txBox="1"/>
          <p:nvPr/>
        </p:nvSpPr>
        <p:spPr>
          <a:xfrm>
            <a:off x="3163330" y="2974475"/>
            <a:ext cx="11886958" cy="3821741"/>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700" dirty="0">
                <a:latin typeface="Oswald"/>
                <a:ea typeface="Oswald"/>
                <a:cs typeface="Oswald"/>
                <a:sym typeface="Oswald"/>
              </a:rPr>
              <a:t>This project analyzes historical disaster data to identify trends, risk factors, and vulnerable areas. The goal is to provide insights that can improve preparedness and resilience against future disasters.</a:t>
            </a:r>
          </a:p>
          <a:p>
            <a:pPr marL="0" lvl="0" indent="0" algn="l" rtl="0">
              <a:spcBef>
                <a:spcPts val="0"/>
              </a:spcBef>
              <a:spcAft>
                <a:spcPts val="0"/>
              </a:spcAft>
              <a:buNone/>
            </a:pPr>
            <a:endParaRPr lang="en-US" sz="4700" dirty="0">
              <a:latin typeface="Oswald"/>
              <a:ea typeface="Oswald"/>
              <a:cs typeface="Oswald"/>
              <a:sym typeface="Oswald"/>
            </a:endParaRPr>
          </a:p>
          <a:p>
            <a:pPr marL="0" lvl="0" indent="0" algn="l" rtl="0">
              <a:spcBef>
                <a:spcPts val="0"/>
              </a:spcBef>
              <a:spcAft>
                <a:spcPts val="0"/>
              </a:spcAft>
              <a:buNone/>
            </a:pPr>
            <a:endParaRPr lang="en-US" sz="4700" dirty="0">
              <a:latin typeface="Oswald"/>
              <a:ea typeface="Oswald"/>
              <a:cs typeface="Oswald"/>
              <a:sym typeface="Oswald"/>
            </a:endParaRPr>
          </a:p>
          <a:p>
            <a:pPr marL="0" lvl="0" indent="0" algn="l" rtl="0">
              <a:spcBef>
                <a:spcPts val="0"/>
              </a:spcBef>
              <a:spcAft>
                <a:spcPts val="0"/>
              </a:spcAft>
              <a:buNone/>
            </a:pPr>
            <a:endParaRPr lang="en-US" sz="4700" dirty="0">
              <a:latin typeface="Oswald"/>
              <a:ea typeface="Oswald"/>
              <a:cs typeface="Oswald"/>
              <a:sym typeface="Oswald"/>
            </a:endParaRPr>
          </a:p>
          <a:p>
            <a:pPr marL="0" lvl="0" indent="0" algn="l" rtl="0">
              <a:spcBef>
                <a:spcPts val="0"/>
              </a:spcBef>
              <a:spcAft>
                <a:spcPts val="0"/>
              </a:spcAft>
              <a:buNone/>
            </a:pPr>
            <a:endParaRPr lang="en-US" sz="4700" dirty="0">
              <a:latin typeface="Oswald"/>
              <a:ea typeface="Oswald"/>
              <a:cs typeface="Oswald"/>
              <a:sym typeface="Oswald"/>
            </a:endParaRPr>
          </a:p>
          <a:p>
            <a:pPr marL="0" lvl="0" indent="0" algn="l" rtl="0">
              <a:spcBef>
                <a:spcPts val="0"/>
              </a:spcBef>
              <a:spcAft>
                <a:spcPts val="0"/>
              </a:spcAft>
              <a:buNone/>
            </a:pPr>
            <a:endParaRPr lang="en-US" sz="4700" dirty="0">
              <a:latin typeface="Oswald"/>
              <a:ea typeface="Oswald"/>
              <a:cs typeface="Oswald"/>
              <a:sym typeface="Oswald"/>
            </a:endParaRPr>
          </a:p>
          <a:p>
            <a:pPr marL="0" lvl="0" indent="0" algn="l" rtl="0">
              <a:spcBef>
                <a:spcPts val="0"/>
              </a:spcBef>
              <a:spcAft>
                <a:spcPts val="0"/>
              </a:spcAft>
              <a:buNone/>
            </a:pPr>
            <a:endParaRPr lang="en-US" sz="4700" dirty="0">
              <a:latin typeface="Oswald"/>
              <a:ea typeface="Oswald"/>
              <a:cs typeface="Oswald"/>
              <a:sym typeface="Oswald"/>
            </a:endParaRPr>
          </a:p>
          <a:p>
            <a:pPr marL="0" lvl="0" indent="0" algn="l" rtl="0">
              <a:spcBef>
                <a:spcPts val="0"/>
              </a:spcBef>
              <a:spcAft>
                <a:spcPts val="0"/>
              </a:spcAft>
              <a:buNone/>
            </a:pPr>
            <a:endParaRPr sz="4700" dirty="0">
              <a:latin typeface="Oswald"/>
              <a:ea typeface="Oswald"/>
              <a:cs typeface="Oswald"/>
              <a:sym typeface="Oswald"/>
            </a:endParaRPr>
          </a:p>
        </p:txBody>
      </p:sp>
    </p:spTree>
    <p:extLst>
      <p:ext uri="{BB962C8B-B14F-4D97-AF65-F5344CB8AC3E}">
        <p14:creationId xmlns:p14="http://schemas.microsoft.com/office/powerpoint/2010/main" val="4269593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38;p17">
            <a:extLst>
              <a:ext uri="{FF2B5EF4-FFF2-40B4-BE49-F238E27FC236}">
                <a16:creationId xmlns:a16="http://schemas.microsoft.com/office/drawing/2014/main" id="{590E8AAB-7F45-3E00-4633-6FD4FF99C211}"/>
              </a:ext>
            </a:extLst>
          </p:cNvPr>
          <p:cNvSpPr/>
          <p:nvPr/>
        </p:nvSpPr>
        <p:spPr>
          <a:xfrm>
            <a:off x="-1" y="0"/>
            <a:ext cx="5774486"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56519"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 name="Google Shape;140;p17">
            <a:extLst>
              <a:ext uri="{FF2B5EF4-FFF2-40B4-BE49-F238E27FC236}">
                <a16:creationId xmlns:a16="http://schemas.microsoft.com/office/drawing/2014/main" id="{B3180C80-47C0-FB87-BB53-07516688EBD7}"/>
              </a:ext>
            </a:extLst>
          </p:cNvPr>
          <p:cNvSpPr/>
          <p:nvPr/>
        </p:nvSpPr>
        <p:spPr>
          <a:xfrm rot="-3687601">
            <a:off x="415170" y="5821052"/>
            <a:ext cx="4390719" cy="5789261"/>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2">
              <a:alphaModFix/>
            </a:blip>
            <a:stretch>
              <a:fillRect l="-105807" b="-5956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139;p17">
            <a:extLst>
              <a:ext uri="{FF2B5EF4-FFF2-40B4-BE49-F238E27FC236}">
                <a16:creationId xmlns:a16="http://schemas.microsoft.com/office/drawing/2014/main" id="{71274CB7-7401-94FB-2910-4EF8B5AB8CF5}"/>
              </a:ext>
            </a:extLst>
          </p:cNvPr>
          <p:cNvSpPr/>
          <p:nvPr/>
        </p:nvSpPr>
        <p:spPr>
          <a:xfrm>
            <a:off x="277738" y="8249811"/>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3">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153;p18">
            <a:extLst>
              <a:ext uri="{FF2B5EF4-FFF2-40B4-BE49-F238E27FC236}">
                <a16:creationId xmlns:a16="http://schemas.microsoft.com/office/drawing/2014/main" id="{884DFC78-4F7A-5437-CDB5-6E4C1E83E6A2}"/>
              </a:ext>
            </a:extLst>
          </p:cNvPr>
          <p:cNvSpPr txBox="1"/>
          <p:nvPr/>
        </p:nvSpPr>
        <p:spPr>
          <a:xfrm>
            <a:off x="2605050" y="840260"/>
            <a:ext cx="13077900" cy="116153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6000" b="1">
                <a:latin typeface="Oswald"/>
                <a:ea typeface="Oswald"/>
                <a:cs typeface="Oswald"/>
                <a:sym typeface="Oswald"/>
              </a:rPr>
              <a:t>Project Goal</a:t>
            </a:r>
            <a:endParaRPr lang="en-US" sz="6000" b="1" dirty="0">
              <a:latin typeface="Oswald"/>
              <a:ea typeface="Oswald"/>
              <a:cs typeface="Oswald"/>
              <a:sym typeface="Oswald"/>
            </a:endParaRPr>
          </a:p>
        </p:txBody>
      </p:sp>
      <p:sp>
        <p:nvSpPr>
          <p:cNvPr id="8" name="Google Shape;152;p18">
            <a:extLst>
              <a:ext uri="{FF2B5EF4-FFF2-40B4-BE49-F238E27FC236}">
                <a16:creationId xmlns:a16="http://schemas.microsoft.com/office/drawing/2014/main" id="{63C90FCD-45D8-8843-E6C7-2C4E3DE150A7}"/>
              </a:ext>
            </a:extLst>
          </p:cNvPr>
          <p:cNvSpPr txBox="1"/>
          <p:nvPr/>
        </p:nvSpPr>
        <p:spPr>
          <a:xfrm>
            <a:off x="3136675" y="3721375"/>
            <a:ext cx="13077900" cy="46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latin typeface="Oswald" panose="00000500000000000000" pitchFamily="2" charset="0"/>
              </a:rPr>
              <a:t>The goal of this project is to analyze patterns and relationships in the dataset, and generate actionable insights. This includes identifying key trends, understanding correlations.</a:t>
            </a:r>
            <a:endParaRPr sz="4000" i="1" dirty="0">
              <a:latin typeface="Oswald" panose="00000500000000000000" pitchFamily="2" charset="0"/>
              <a:ea typeface="Oswald"/>
              <a:cs typeface="Oswald"/>
              <a:sym typeface="Oswald"/>
            </a:endParaRPr>
          </a:p>
        </p:txBody>
      </p:sp>
    </p:spTree>
    <p:extLst>
      <p:ext uri="{BB962C8B-B14F-4D97-AF65-F5344CB8AC3E}">
        <p14:creationId xmlns:p14="http://schemas.microsoft.com/office/powerpoint/2010/main" val="3440934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Shape 127"/>
        <p:cNvGrpSpPr/>
        <p:nvPr/>
      </p:nvGrpSpPr>
      <p:grpSpPr>
        <a:xfrm>
          <a:off x="0" y="0"/>
          <a:ext cx="0" cy="0"/>
          <a:chOff x="0" y="0"/>
          <a:chExt cx="0" cy="0"/>
        </a:xfrm>
      </p:grpSpPr>
      <p:sp>
        <p:nvSpPr>
          <p:cNvPr id="128" name="Google Shape;128;p16"/>
          <p:cNvSpPr/>
          <p:nvPr/>
        </p:nvSpPr>
        <p:spPr>
          <a:xfrm>
            <a:off x="-1" y="0"/>
            <a:ext cx="5764563"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56516"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9" name="Google Shape;129;p16"/>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4">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0" name="Google Shape;130;p16"/>
          <p:cNvSpPr/>
          <p:nvPr/>
        </p:nvSpPr>
        <p:spPr>
          <a:xfrm rot="-3692196">
            <a:off x="488300" y="5740604"/>
            <a:ext cx="4383953" cy="5802112"/>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105807" b="-59565"/>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1" name="Google Shape;131;p16"/>
          <p:cNvSpPr txBox="1"/>
          <p:nvPr/>
        </p:nvSpPr>
        <p:spPr>
          <a:xfrm>
            <a:off x="1077750" y="857250"/>
            <a:ext cx="16132500" cy="1572300"/>
          </a:xfrm>
          <a:prstGeom prst="rect">
            <a:avLst/>
          </a:prstGeom>
          <a:noFill/>
          <a:ln>
            <a:noFill/>
          </a:ln>
        </p:spPr>
        <p:txBody>
          <a:bodyPr spcFirstLastPara="1" wrap="square" lIns="0" tIns="0" rIns="0" bIns="0" anchor="t" anchorCtr="0">
            <a:noAutofit/>
          </a:bodyPr>
          <a:lstStyle/>
          <a:p>
            <a:pPr marL="0" marR="0" lvl="0" indent="0" algn="ctr" rtl="0">
              <a:lnSpc>
                <a:spcPct val="138002"/>
              </a:lnSpc>
              <a:spcBef>
                <a:spcPts val="0"/>
              </a:spcBef>
              <a:spcAft>
                <a:spcPts val="0"/>
              </a:spcAft>
              <a:buNone/>
            </a:pPr>
            <a:endParaRPr sz="9981" b="1" dirty="0">
              <a:solidFill>
                <a:srgbClr val="231F20"/>
              </a:solidFill>
              <a:latin typeface="Oswald"/>
              <a:ea typeface="Oswald"/>
              <a:cs typeface="Oswald"/>
              <a:sym typeface="Oswald"/>
            </a:endParaRPr>
          </a:p>
        </p:txBody>
      </p:sp>
      <p:sp>
        <p:nvSpPr>
          <p:cNvPr id="132" name="Google Shape;132;p16"/>
          <p:cNvSpPr txBox="1"/>
          <p:nvPr/>
        </p:nvSpPr>
        <p:spPr>
          <a:xfrm>
            <a:off x="3056925" y="3853675"/>
            <a:ext cx="13077900" cy="46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4700" dirty="0">
              <a:solidFill>
                <a:schemeClr val="dk1"/>
              </a:solidFill>
              <a:latin typeface="Oswald"/>
              <a:ea typeface="Oswald"/>
              <a:cs typeface="Oswald"/>
              <a:sym typeface="Oswald"/>
            </a:endParaRPr>
          </a:p>
        </p:txBody>
      </p:sp>
      <p:sp>
        <p:nvSpPr>
          <p:cNvPr id="133" name="Google Shape;133;p16"/>
          <p:cNvSpPr txBox="1"/>
          <p:nvPr/>
        </p:nvSpPr>
        <p:spPr>
          <a:xfrm>
            <a:off x="2273643" y="1383957"/>
            <a:ext cx="13409307" cy="204504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000" b="1" i="0" dirty="0">
                <a:effectLst/>
                <a:latin typeface="Aptos" panose="020B0004020202020204" pitchFamily="34" charset="0"/>
              </a:rPr>
              <a:t>To start, we will examine the distribution of different weather event types in the dataset. This initial analysis will help us understand which events are the most frequent.</a:t>
            </a:r>
            <a:endParaRPr lang="en-US" sz="3000" b="1" dirty="0">
              <a:latin typeface="Aptos" panose="020B0004020202020204" pitchFamily="34" charset="0"/>
              <a:ea typeface="Oswald"/>
              <a:cs typeface="Oswald"/>
              <a:sym typeface="Oswald"/>
            </a:endParaRPr>
          </a:p>
        </p:txBody>
      </p:sp>
      <p:pic>
        <p:nvPicPr>
          <p:cNvPr id="2" name="Picture 1">
            <a:extLst>
              <a:ext uri="{FF2B5EF4-FFF2-40B4-BE49-F238E27FC236}">
                <a16:creationId xmlns:a16="http://schemas.microsoft.com/office/drawing/2014/main" id="{BEB7FFD2-51B4-6A84-B2C6-2227D95609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58750" y="3132410"/>
            <a:ext cx="10770499" cy="628279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Shape 137"/>
        <p:cNvGrpSpPr/>
        <p:nvPr/>
      </p:nvGrpSpPr>
      <p:grpSpPr>
        <a:xfrm>
          <a:off x="0" y="0"/>
          <a:ext cx="0" cy="0"/>
          <a:chOff x="0" y="0"/>
          <a:chExt cx="0" cy="0"/>
        </a:xfrm>
      </p:grpSpPr>
      <p:sp>
        <p:nvSpPr>
          <p:cNvPr id="138" name="Google Shape;138;p17"/>
          <p:cNvSpPr/>
          <p:nvPr/>
        </p:nvSpPr>
        <p:spPr>
          <a:xfrm>
            <a:off x="-1" y="0"/>
            <a:ext cx="5774486"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56519"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9" name="Google Shape;139;p17"/>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4">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0" name="Google Shape;140;p17"/>
          <p:cNvSpPr/>
          <p:nvPr/>
        </p:nvSpPr>
        <p:spPr>
          <a:xfrm rot="-3687601">
            <a:off x="612879" y="6438890"/>
            <a:ext cx="4390719" cy="5789261"/>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105807" b="-5956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1" name="Google Shape;141;p17"/>
          <p:cNvSpPr txBox="1"/>
          <p:nvPr/>
        </p:nvSpPr>
        <p:spPr>
          <a:xfrm>
            <a:off x="1077750" y="857250"/>
            <a:ext cx="16132500" cy="1572300"/>
          </a:xfrm>
          <a:prstGeom prst="rect">
            <a:avLst/>
          </a:prstGeom>
          <a:noFill/>
          <a:ln>
            <a:noFill/>
          </a:ln>
        </p:spPr>
        <p:txBody>
          <a:bodyPr spcFirstLastPara="1" wrap="square" lIns="0" tIns="0" rIns="0" bIns="0" anchor="t" anchorCtr="0">
            <a:noAutofit/>
          </a:bodyPr>
          <a:lstStyle/>
          <a:p>
            <a:pPr marL="0" marR="0" lvl="0" indent="0" algn="ctr" rtl="0">
              <a:lnSpc>
                <a:spcPct val="138002"/>
              </a:lnSpc>
              <a:spcBef>
                <a:spcPts val="0"/>
              </a:spcBef>
              <a:spcAft>
                <a:spcPts val="0"/>
              </a:spcAft>
              <a:buNone/>
            </a:pPr>
            <a:r>
              <a:rPr lang="en-IN" sz="4000" b="1" i="0" dirty="0">
                <a:effectLst/>
                <a:latin typeface="Aptos" panose="020B0004020202020204" pitchFamily="34" charset="0"/>
              </a:rPr>
              <a:t>Distribution of Event Magnitudes</a:t>
            </a:r>
            <a:br>
              <a:rPr lang="en-IN" sz="4000" b="1" i="0" dirty="0">
                <a:effectLst/>
                <a:latin typeface="Aptos" panose="020B0004020202020204" pitchFamily="34" charset="0"/>
              </a:rPr>
            </a:br>
            <a:endParaRPr sz="4000" b="1" dirty="0">
              <a:solidFill>
                <a:srgbClr val="231F20"/>
              </a:solidFill>
              <a:latin typeface="Aptos" panose="020B0004020202020204" pitchFamily="34" charset="0"/>
              <a:ea typeface="Oswald"/>
              <a:cs typeface="Oswald"/>
              <a:sym typeface="Oswald"/>
            </a:endParaRPr>
          </a:p>
        </p:txBody>
      </p:sp>
      <p:sp>
        <p:nvSpPr>
          <p:cNvPr id="142" name="Google Shape;142;p17"/>
          <p:cNvSpPr txBox="1"/>
          <p:nvPr/>
        </p:nvSpPr>
        <p:spPr>
          <a:xfrm>
            <a:off x="2605050" y="4452525"/>
            <a:ext cx="13434020" cy="549505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4700" dirty="0">
              <a:latin typeface="Oswald"/>
              <a:ea typeface="Oswald"/>
              <a:cs typeface="Oswald"/>
              <a:sym typeface="Oswald"/>
            </a:endParaRPr>
          </a:p>
        </p:txBody>
      </p:sp>
      <p:sp>
        <p:nvSpPr>
          <p:cNvPr id="143" name="Google Shape;143;p17"/>
          <p:cNvSpPr txBox="1"/>
          <p:nvPr/>
        </p:nvSpPr>
        <p:spPr>
          <a:xfrm>
            <a:off x="2605050" y="2607900"/>
            <a:ext cx="13077900" cy="82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500" b="1" i="0" dirty="0">
                <a:effectLst/>
                <a:latin typeface="Aptos" panose="020B0004020202020204" pitchFamily="34" charset="0"/>
              </a:rPr>
              <a:t>In this part, we'll analyze the magnitude of the events and examine their potential impact, such as the number of injuries and deaths (both direct and indirect). This will give us insights into which event types are not only frequent but also severe.</a:t>
            </a:r>
            <a:endParaRPr sz="2500" b="1" dirty="0">
              <a:latin typeface="Aptos" panose="020B0004020202020204" pitchFamily="34" charset="0"/>
              <a:ea typeface="Oswald"/>
              <a:cs typeface="Oswald"/>
              <a:sym typeface="Oswald"/>
            </a:endParaRPr>
          </a:p>
        </p:txBody>
      </p:sp>
      <p:pic>
        <p:nvPicPr>
          <p:cNvPr id="2" name="Picture 1">
            <a:extLst>
              <a:ext uri="{FF2B5EF4-FFF2-40B4-BE49-F238E27FC236}">
                <a16:creationId xmlns:a16="http://schemas.microsoft.com/office/drawing/2014/main" id="{E200FDBE-1780-58B3-BB39-49096189F9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85860" y="4295938"/>
            <a:ext cx="10662754" cy="549505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Shape 147"/>
        <p:cNvGrpSpPr/>
        <p:nvPr/>
      </p:nvGrpSpPr>
      <p:grpSpPr>
        <a:xfrm>
          <a:off x="0" y="0"/>
          <a:ext cx="0" cy="0"/>
          <a:chOff x="0" y="0"/>
          <a:chExt cx="0" cy="0"/>
        </a:xfrm>
      </p:grpSpPr>
      <p:sp>
        <p:nvSpPr>
          <p:cNvPr id="148" name="Google Shape;148;p18"/>
          <p:cNvSpPr/>
          <p:nvPr/>
        </p:nvSpPr>
        <p:spPr>
          <a:xfrm>
            <a:off x="-1" y="0"/>
            <a:ext cx="5774486" cy="4629150"/>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56519" t="-100000"/>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9" name="Google Shape;149;p18"/>
          <p:cNvSpPr/>
          <p:nvPr/>
        </p:nvSpPr>
        <p:spPr>
          <a:xfrm>
            <a:off x="376592" y="8472233"/>
            <a:ext cx="1304217" cy="1572135"/>
          </a:xfrm>
          <a:custGeom>
            <a:avLst/>
            <a:gdLst/>
            <a:ahLst/>
            <a:cxnLst/>
            <a:rect l="l" t="t" r="r" b="b"/>
            <a:pathLst>
              <a:path w="1304217" h="1572135" extrusionOk="0">
                <a:moveTo>
                  <a:pt x="0" y="0"/>
                </a:moveTo>
                <a:lnTo>
                  <a:pt x="1304216" y="0"/>
                </a:lnTo>
                <a:lnTo>
                  <a:pt x="1304216" y="1572134"/>
                </a:lnTo>
                <a:lnTo>
                  <a:pt x="0" y="1572134"/>
                </a:lnTo>
                <a:lnTo>
                  <a:pt x="0" y="0"/>
                </a:lnTo>
                <a:close/>
              </a:path>
            </a:pathLst>
          </a:custGeom>
          <a:blipFill rotWithShape="1">
            <a:blip r:embed="rId4">
              <a:alphaModFix/>
            </a:blip>
            <a:stretch>
              <a:fillRect l="-30357" r="-30359"/>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0" name="Google Shape;150;p18"/>
          <p:cNvSpPr/>
          <p:nvPr/>
        </p:nvSpPr>
        <p:spPr>
          <a:xfrm rot="-3687601">
            <a:off x="612879" y="6438890"/>
            <a:ext cx="4390719" cy="5789261"/>
          </a:xfrm>
          <a:custGeom>
            <a:avLst/>
            <a:gdLst/>
            <a:ahLst/>
            <a:cxnLst/>
            <a:rect l="l" t="t" r="r" b="b"/>
            <a:pathLst>
              <a:path w="9022634" h="9258300" extrusionOk="0">
                <a:moveTo>
                  <a:pt x="0" y="0"/>
                </a:moveTo>
                <a:lnTo>
                  <a:pt x="9022634" y="0"/>
                </a:lnTo>
                <a:lnTo>
                  <a:pt x="9022634" y="9258300"/>
                </a:lnTo>
                <a:lnTo>
                  <a:pt x="0" y="9258300"/>
                </a:lnTo>
                <a:lnTo>
                  <a:pt x="0" y="0"/>
                </a:lnTo>
                <a:close/>
              </a:path>
            </a:pathLst>
          </a:custGeom>
          <a:blipFill rotWithShape="1">
            <a:blip r:embed="rId3">
              <a:alphaModFix/>
            </a:blip>
            <a:stretch>
              <a:fillRect l="-105807" b="-5956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1" name="Google Shape;151;p18"/>
          <p:cNvSpPr txBox="1"/>
          <p:nvPr/>
        </p:nvSpPr>
        <p:spPr>
          <a:xfrm>
            <a:off x="1077750" y="857250"/>
            <a:ext cx="16132500" cy="1572300"/>
          </a:xfrm>
          <a:prstGeom prst="rect">
            <a:avLst/>
          </a:prstGeom>
          <a:noFill/>
          <a:ln>
            <a:noFill/>
          </a:ln>
        </p:spPr>
        <p:txBody>
          <a:bodyPr spcFirstLastPara="1" wrap="square" lIns="0" tIns="0" rIns="0" bIns="0" anchor="t" anchorCtr="0">
            <a:noAutofit/>
          </a:bodyPr>
          <a:lstStyle/>
          <a:p>
            <a:pPr marL="0" marR="0" lvl="0" indent="0" algn="ctr" rtl="0">
              <a:lnSpc>
                <a:spcPct val="138002"/>
              </a:lnSpc>
              <a:spcBef>
                <a:spcPts val="0"/>
              </a:spcBef>
              <a:spcAft>
                <a:spcPts val="0"/>
              </a:spcAft>
              <a:buNone/>
            </a:pPr>
            <a:endParaRPr sz="9981" b="1" dirty="0">
              <a:solidFill>
                <a:srgbClr val="231F20"/>
              </a:solidFill>
              <a:latin typeface="Oswald"/>
              <a:ea typeface="Oswald"/>
              <a:cs typeface="Oswald"/>
              <a:sym typeface="Oswald"/>
            </a:endParaRPr>
          </a:p>
        </p:txBody>
      </p:sp>
      <p:sp>
        <p:nvSpPr>
          <p:cNvPr id="152" name="Google Shape;152;p18"/>
          <p:cNvSpPr txBox="1"/>
          <p:nvPr/>
        </p:nvSpPr>
        <p:spPr>
          <a:xfrm>
            <a:off x="3136675" y="3721375"/>
            <a:ext cx="13077900" cy="46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4700" i="1" dirty="0">
              <a:latin typeface="Oswald"/>
              <a:ea typeface="Oswald"/>
              <a:cs typeface="Oswald"/>
              <a:sym typeface="Oswald"/>
            </a:endParaRPr>
          </a:p>
        </p:txBody>
      </p:sp>
      <p:sp>
        <p:nvSpPr>
          <p:cNvPr id="153" name="Google Shape;153;p18"/>
          <p:cNvSpPr txBox="1"/>
          <p:nvPr/>
        </p:nvSpPr>
        <p:spPr>
          <a:xfrm>
            <a:off x="2605050" y="857250"/>
            <a:ext cx="13077900" cy="90559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000" b="1" i="0" dirty="0">
                <a:effectLst/>
                <a:latin typeface="Aptos" panose="020B0004020202020204" pitchFamily="34" charset="0"/>
              </a:rPr>
              <a:t>Event Types by Direct Injuries and Deaths</a:t>
            </a:r>
            <a:br>
              <a:rPr lang="en-US" sz="4000" b="1" i="0" dirty="0">
                <a:effectLst/>
                <a:latin typeface="Aptos" panose="020B0004020202020204" pitchFamily="34" charset="0"/>
              </a:rPr>
            </a:br>
            <a:endParaRPr sz="4000" b="1" dirty="0">
              <a:latin typeface="Aptos" panose="020B0004020202020204" pitchFamily="34" charset="0"/>
              <a:ea typeface="Oswald"/>
              <a:cs typeface="Oswald"/>
              <a:sym typeface="Oswald"/>
            </a:endParaRPr>
          </a:p>
        </p:txBody>
      </p:sp>
      <p:pic>
        <p:nvPicPr>
          <p:cNvPr id="2" name="Picture 1">
            <a:extLst>
              <a:ext uri="{FF2B5EF4-FFF2-40B4-BE49-F238E27FC236}">
                <a16:creationId xmlns:a16="http://schemas.microsoft.com/office/drawing/2014/main" id="{3CAB18DB-523D-950B-9229-2D20FC8038D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6675" y="2248317"/>
            <a:ext cx="12578807" cy="7547284"/>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TotalTime>
  <Words>751</Words>
  <Application>Microsoft Office PowerPoint</Application>
  <PresentationFormat>Custom</PresentationFormat>
  <Paragraphs>79</Paragraphs>
  <Slides>18</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Oswald</vt:lpstr>
      <vt:lpstr>Sansita</vt:lpstr>
      <vt:lpstr>Calibri</vt:lpstr>
      <vt:lpstr>Arial</vt:lpstr>
      <vt:lpstr>DM Sans</vt:lpstr>
      <vt:lpstr>Montserrat</vt:lpstr>
      <vt:lpstr>Aptos</vt:lpstr>
      <vt:lpstr>Sitka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 this section, we will perform a time series analysis to understand how the frequency and impact of weather events have changed over time. This will help us identify trends, such as whether certain types of events have become more frequent or if their impact has increased over time.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ASH</dc:creator>
  <cp:lastModifiedBy>Ashish hiremath</cp:lastModifiedBy>
  <cp:revision>4</cp:revision>
  <dcterms:modified xsi:type="dcterms:W3CDTF">2024-11-14T20:34:14Z</dcterms:modified>
</cp:coreProperties>
</file>